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8" autoAdjust="0"/>
    <p:restoredTop sz="94660"/>
  </p:normalViewPr>
  <p:slideViewPr>
    <p:cSldViewPr snapToGrid="0">
      <p:cViewPr varScale="1">
        <p:scale>
          <a:sx n="81" d="100"/>
          <a:sy n="81" d="100"/>
        </p:scale>
        <p:origin x="60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300633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10164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2312681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962742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342165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1AB397E-F078-42F9-85A6-E6AA53C19B75}"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267860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1AB397E-F078-42F9-85A6-E6AA53C19B75}" type="datetimeFigureOut">
              <a:rPr lang="fr-FR" smtClean="0"/>
              <a:t>12/12/2017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700880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1AB397E-F078-42F9-85A6-E6AA53C19B75}" type="datetimeFigureOut">
              <a:rPr lang="fr-FR" smtClean="0"/>
              <a:t>12/12/2017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54707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1AB397E-F078-42F9-85A6-E6AA53C19B75}" type="datetimeFigureOut">
              <a:rPr lang="fr-FR" smtClean="0"/>
              <a:t>12/12/2017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22555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AB397E-F078-42F9-85A6-E6AA53C19B75}"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078204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1AB397E-F078-42F9-85A6-E6AA53C19B75}" type="datetimeFigureOut">
              <a:rPr lang="fr-FR" smtClean="0"/>
              <a:t>12/12/2017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105C6B-A3E2-4CB2-B363-55B8DA810254}" type="slidenum">
              <a:rPr lang="fr-FR" smtClean="0"/>
              <a:t>‹N°›</a:t>
            </a:fld>
            <a:endParaRPr lang="fr-FR"/>
          </a:p>
        </p:txBody>
      </p:sp>
    </p:spTree>
    <p:extLst>
      <p:ext uri="{BB962C8B-B14F-4D97-AF65-F5344CB8AC3E}">
        <p14:creationId xmlns:p14="http://schemas.microsoft.com/office/powerpoint/2010/main" val="171577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B397E-F078-42F9-85A6-E6AA53C19B75}" type="datetimeFigureOut">
              <a:rPr lang="fr-FR" smtClean="0"/>
              <a:t>12/12/2017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105C6B-A3E2-4CB2-B363-55B8DA810254}" type="slidenum">
              <a:rPr lang="fr-FR" smtClean="0"/>
              <a:t>‹N°›</a:t>
            </a:fld>
            <a:endParaRPr lang="fr-FR"/>
          </a:p>
        </p:txBody>
      </p:sp>
    </p:spTree>
    <p:extLst>
      <p:ext uri="{BB962C8B-B14F-4D97-AF65-F5344CB8AC3E}">
        <p14:creationId xmlns:p14="http://schemas.microsoft.com/office/powerpoint/2010/main" val="310823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6878" y="89503"/>
            <a:ext cx="12192000" cy="584775"/>
          </a:xfrm>
          <a:prstGeom prst="rect">
            <a:avLst/>
          </a:prstGeom>
        </p:spPr>
        <p:txBody>
          <a:bodyPr wrap="square">
            <a:spAutoFit/>
          </a:bodyPr>
          <a:lstStyle/>
          <a:p>
            <a:pPr marL="226695" algn="ctr">
              <a:spcAft>
                <a:spcPts val="0"/>
              </a:spcAft>
            </a:pPr>
            <a:r>
              <a:rPr lang="en-GB" sz="3200" b="1" dirty="0">
                <a:latin typeface="Calibri" panose="020F0502020204030204" pitchFamily="34" charset="0"/>
                <a:ea typeface="MS Mincho" panose="02020609040205080304" pitchFamily="49" charset="-128"/>
                <a:cs typeface="Times New Roman" panose="02020603050405020304" pitchFamily="18" charset="0"/>
              </a:rPr>
              <a:t>WP 1</a:t>
            </a:r>
            <a:r>
              <a:rPr lang="en-GB" sz="3200" dirty="0">
                <a:latin typeface="Calibri" panose="020F0502020204030204" pitchFamily="34" charset="0"/>
                <a:ea typeface="MS Mincho" panose="02020609040205080304" pitchFamily="49" charset="-128"/>
                <a:cs typeface="Times New Roman" panose="02020603050405020304" pitchFamily="18" charset="0"/>
              </a:rPr>
              <a:t>: </a:t>
            </a:r>
            <a:r>
              <a:rPr lang="en-GB" sz="3200" b="1" dirty="0">
                <a:latin typeface="Calibri" panose="020F0502020204030204" pitchFamily="34" charset="0"/>
                <a:ea typeface="MS Mincho" panose="02020609040205080304" pitchFamily="49" charset="-128"/>
                <a:cs typeface="Times New Roman" panose="02020603050405020304" pitchFamily="18" charset="0"/>
              </a:rPr>
              <a:t>Physical experimental characterization of spatial soil variability</a:t>
            </a:r>
            <a:endParaRPr lang="fr-FR" sz="3200" i="1" dirty="0">
              <a:effectLst/>
              <a:latin typeface="Arial" panose="020B0604020202020204" pitchFamily="34" charset="0"/>
              <a:ea typeface="MS Mincho" panose="02020609040205080304" pitchFamily="49" charset="-128"/>
              <a:cs typeface="Times New Roman" panose="02020603050405020304" pitchFamily="18" charset="0"/>
            </a:endParaRPr>
          </a:p>
        </p:txBody>
      </p:sp>
      <p:sp>
        <p:nvSpPr>
          <p:cNvPr id="7" name="Rectangle 6"/>
          <p:cNvSpPr/>
          <p:nvPr/>
        </p:nvSpPr>
        <p:spPr>
          <a:xfrm>
            <a:off x="494805" y="1796740"/>
            <a:ext cx="10988634" cy="3785652"/>
          </a:xfrm>
          <a:prstGeom prst="rect">
            <a:avLst/>
          </a:prstGeom>
        </p:spPr>
        <p:txBody>
          <a:bodyPr wrap="square">
            <a:spAutoFit/>
          </a:bodyPr>
          <a:lstStyle/>
          <a:p>
            <a:pPr algn="just">
              <a:spcAft>
                <a:spcPts val="0"/>
              </a:spcAft>
            </a:pPr>
            <a:r>
              <a:rPr lang="en-GB" sz="2400" b="1" i="0" dirty="0" smtClean="0">
                <a:effectLst/>
                <a:latin typeface="Calibri" panose="020F0502020204030204" pitchFamily="34" charset="0"/>
                <a:ea typeface="MS Mincho" panose="02020609040205080304" pitchFamily="49" charset="-128"/>
                <a:cs typeface="Times New Roman" panose="02020603050405020304" pitchFamily="18" charset="0"/>
              </a:rPr>
              <a:t>Task 1.1 </a:t>
            </a:r>
            <a:r>
              <a:rPr lang="en-US" sz="2400" i="0" dirty="0" smtClean="0">
                <a:effectLst/>
                <a:latin typeface="Calibri" panose="020F0502020204030204" pitchFamily="34" charset="0"/>
                <a:ea typeface="MS Mincho" panose="02020609040205080304" pitchFamily="49" charset="-128"/>
                <a:cs typeface="Arial" panose="020B0604020202020204" pitchFamily="34" charset="0"/>
              </a:rPr>
              <a:t>Characterization of near-surface spatial variation of ground structure in </a:t>
            </a:r>
            <a:r>
              <a:rPr lang="en-US" sz="2400" i="0" dirty="0" err="1" smtClean="0">
                <a:effectLst/>
                <a:latin typeface="Calibri" panose="020F0502020204030204" pitchFamily="34" charset="0"/>
                <a:ea typeface="MS Mincho" panose="02020609040205080304" pitchFamily="49" charset="-128"/>
                <a:cs typeface="Arial" panose="020B0604020202020204" pitchFamily="34" charset="0"/>
              </a:rPr>
              <a:t>Argostoli</a:t>
            </a:r>
            <a:r>
              <a:rPr lang="en-US" sz="2400" i="0" dirty="0" smtClean="0">
                <a:effectLst/>
                <a:latin typeface="Calibri" panose="020F0502020204030204" pitchFamily="34" charset="0"/>
                <a:ea typeface="MS Mincho" panose="02020609040205080304" pitchFamily="49" charset="-128"/>
                <a:cs typeface="Arial" panose="020B0604020202020204" pitchFamily="34" charset="0"/>
              </a:rPr>
              <a:t> by ambient vibration (&gt;1Hz)</a:t>
            </a:r>
          </a:p>
          <a:p>
            <a:pPr marL="226695" algn="just">
              <a:spcAft>
                <a:spcPts val="0"/>
              </a:spcAft>
            </a:pPr>
            <a:endParaRPr lang="en-GB" sz="2400" i="1" dirty="0"/>
          </a:p>
          <a:p>
            <a:pPr algn="just"/>
            <a:r>
              <a:rPr lang="en-GB" sz="2400" b="1" dirty="0">
                <a:latin typeface="Calibri" panose="020F0502020204030204" pitchFamily="34" charset="0"/>
                <a:ea typeface="MS Mincho" panose="02020609040205080304" pitchFamily="49" charset="-128"/>
                <a:cs typeface="Times New Roman" panose="02020603050405020304" pitchFamily="18" charset="0"/>
              </a:rPr>
              <a:t>Task 1.2 </a:t>
            </a:r>
            <a:r>
              <a:rPr lang="en-GB" sz="2400" dirty="0">
                <a:latin typeface="Calibri" panose="020F0502020204030204" pitchFamily="34" charset="0"/>
                <a:ea typeface="MS Mincho" panose="02020609040205080304" pitchFamily="49" charset="-128"/>
                <a:cs typeface="Times New Roman" panose="02020603050405020304" pitchFamily="18" charset="0"/>
              </a:rPr>
              <a:t>Characterization of spatial variation of ground motion from noise and earthquake </a:t>
            </a:r>
            <a:r>
              <a:rPr lang="en-GB" sz="2400" dirty="0" smtClean="0">
                <a:latin typeface="Calibri" panose="020F0502020204030204" pitchFamily="34" charset="0"/>
                <a:ea typeface="MS Mincho" panose="02020609040205080304" pitchFamily="49" charset="-128"/>
                <a:cs typeface="Times New Roman" panose="02020603050405020304" pitchFamily="18" charset="0"/>
              </a:rPr>
              <a:t>data</a:t>
            </a:r>
          </a:p>
          <a:p>
            <a:pPr algn="just"/>
            <a:endParaRPr lang="en-GB" sz="2400" dirty="0">
              <a:latin typeface="Calibri" panose="020F0502020204030204" pitchFamily="34" charset="0"/>
              <a:ea typeface="MS Mincho" panose="02020609040205080304" pitchFamily="49" charset="-128"/>
              <a:cs typeface="Times New Roman" panose="02020603050405020304" pitchFamily="18" charset="0"/>
            </a:endParaRPr>
          </a:p>
          <a:p>
            <a:pPr algn="just"/>
            <a:r>
              <a:rPr lang="en-GB" sz="2400" b="1" dirty="0">
                <a:latin typeface="Calibri" panose="020F0502020204030204" pitchFamily="34" charset="0"/>
                <a:ea typeface="MS Mincho" panose="02020609040205080304" pitchFamily="49" charset="-128"/>
                <a:cs typeface="Times New Roman" panose="02020603050405020304" pitchFamily="18" charset="0"/>
              </a:rPr>
              <a:t>Task 1.3 </a:t>
            </a:r>
            <a:r>
              <a:rPr lang="en-US" sz="2400" dirty="0">
                <a:latin typeface="Calibri" panose="020F0502020204030204" pitchFamily="34" charset="0"/>
                <a:ea typeface="MS Mincho" panose="02020609040205080304" pitchFamily="49" charset="-128"/>
                <a:cs typeface="Times New Roman" panose="02020603050405020304" pitchFamily="18" charset="0"/>
              </a:rPr>
              <a:t>Characterization of near-surface spatial variation of ground structure in Grenoble</a:t>
            </a:r>
          </a:p>
          <a:p>
            <a:endParaRPr lang="fr-FR" sz="2400" i="1" dirty="0"/>
          </a:p>
          <a:p>
            <a:pPr marL="226695" algn="just">
              <a:spcAft>
                <a:spcPts val="0"/>
              </a:spcAft>
            </a:pPr>
            <a:endParaRPr lang="fr-FR" sz="2400" i="1" dirty="0" smtClean="0">
              <a:effectLst/>
              <a:latin typeface="Arial" panose="020B0604020202020204" pitchFamily="34"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161341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1356" y="86693"/>
            <a:ext cx="11786329" cy="830997"/>
          </a:xfrm>
          <a:prstGeom prst="rect">
            <a:avLst/>
          </a:prstGeom>
        </p:spPr>
        <p:txBody>
          <a:bodyPr wrap="square">
            <a:spAutoFit/>
          </a:bodyPr>
          <a:lstStyle/>
          <a:p>
            <a:pPr algn="ctr">
              <a:spcAft>
                <a:spcPts val="0"/>
              </a:spcAft>
            </a:pPr>
            <a:r>
              <a:rPr lang="en-GB" sz="2400" b="1" i="0" dirty="0" smtClean="0">
                <a:effectLst/>
                <a:latin typeface="Calibri" panose="020F0502020204030204" pitchFamily="34" charset="0"/>
                <a:ea typeface="MS Mincho" panose="02020609040205080304" pitchFamily="49" charset="-128"/>
                <a:cs typeface="Times New Roman" panose="02020603050405020304" pitchFamily="18" charset="0"/>
              </a:rPr>
              <a:t>Task 1.1 </a:t>
            </a:r>
            <a:r>
              <a:rPr lang="en-US" sz="2400" i="0" dirty="0" smtClean="0">
                <a:effectLst/>
                <a:latin typeface="Calibri" panose="020F0502020204030204" pitchFamily="34" charset="0"/>
                <a:ea typeface="MS Mincho" panose="02020609040205080304" pitchFamily="49" charset="-128"/>
                <a:cs typeface="Arial" panose="020B0604020202020204" pitchFamily="34" charset="0"/>
              </a:rPr>
              <a:t>Characterization of near-surface spatial variation of ground structure in </a:t>
            </a:r>
            <a:r>
              <a:rPr lang="en-US" sz="2400" i="0" dirty="0" err="1" smtClean="0">
                <a:effectLst/>
                <a:latin typeface="Calibri" panose="020F0502020204030204" pitchFamily="34" charset="0"/>
                <a:ea typeface="MS Mincho" panose="02020609040205080304" pitchFamily="49" charset="-128"/>
                <a:cs typeface="Arial" panose="020B0604020202020204" pitchFamily="34" charset="0"/>
              </a:rPr>
              <a:t>Argostoli</a:t>
            </a:r>
            <a:r>
              <a:rPr lang="en-US" sz="2400" i="0" dirty="0" smtClean="0">
                <a:effectLst/>
                <a:latin typeface="Calibri" panose="020F0502020204030204" pitchFamily="34" charset="0"/>
                <a:ea typeface="MS Mincho" panose="02020609040205080304" pitchFamily="49" charset="-128"/>
                <a:cs typeface="Arial" panose="020B0604020202020204" pitchFamily="34" charset="0"/>
              </a:rPr>
              <a:t> by ambient vibration (&gt;1Hz)</a:t>
            </a:r>
          </a:p>
        </p:txBody>
      </p:sp>
      <p:pic>
        <p:nvPicPr>
          <p:cNvPr id="2" name="Image 1"/>
          <p:cNvPicPr>
            <a:picLocks noChangeAspect="1"/>
          </p:cNvPicPr>
          <p:nvPr/>
        </p:nvPicPr>
        <p:blipFill rotWithShape="1">
          <a:blip r:embed="rId2">
            <a:extLst>
              <a:ext uri="{28A0092B-C50C-407E-A947-70E740481C1C}">
                <a14:useLocalDpi xmlns:a14="http://schemas.microsoft.com/office/drawing/2010/main" val="0"/>
              </a:ext>
            </a:extLst>
          </a:blip>
          <a:srcRect l="12137" t="5752" r="52138" b="35861"/>
          <a:stretch/>
        </p:blipFill>
        <p:spPr>
          <a:xfrm>
            <a:off x="8473114" y="2464684"/>
            <a:ext cx="3474571" cy="3194304"/>
          </a:xfrm>
          <a:prstGeom prst="rect">
            <a:avLst/>
          </a:prstGeom>
        </p:spPr>
      </p:pic>
      <p:sp>
        <p:nvSpPr>
          <p:cNvPr id="3" name="ZoneTexte 2"/>
          <p:cNvSpPr txBox="1"/>
          <p:nvPr/>
        </p:nvSpPr>
        <p:spPr>
          <a:xfrm>
            <a:off x="0" y="917690"/>
            <a:ext cx="11590316" cy="5909310"/>
          </a:xfrm>
          <a:prstGeom prst="rect">
            <a:avLst/>
          </a:prstGeom>
          <a:noFill/>
        </p:spPr>
        <p:txBody>
          <a:bodyPr wrap="square" rtlCol="0">
            <a:spAutoFit/>
          </a:bodyPr>
          <a:lstStyle/>
          <a:p>
            <a:pPr marL="226695" algn="just">
              <a:spcAft>
                <a:spcPts val="0"/>
              </a:spcAft>
            </a:pPr>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Goals</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p>
          <a:p>
            <a:pPr marL="512445" indent="-285750" algn="just">
              <a:spcAft>
                <a:spcPts val="0"/>
              </a:spcAft>
              <a:buFontTx/>
              <a:buChar char="-"/>
            </a:pPr>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Spatial variation of S-waves underground properties in terms of coefficient of variation of shear-wave velocity and correlation length</a:t>
            </a:r>
            <a:r>
              <a:rPr lang="en-US"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a:p>
            <a:pPr marL="512445" indent="-285750" algn="just">
              <a:spcAft>
                <a:spcPts val="0"/>
              </a:spcAft>
              <a:buFontTx/>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Investigation of noise interferometry in terms of amplitude variation (link with </a:t>
            </a:r>
            <a:r>
              <a:rPr lang="en-US" dirty="0" err="1">
                <a:latin typeface="Calibri" panose="020F0502020204030204" pitchFamily="34" charset="0"/>
                <a:ea typeface="Times New Roman" panose="02020603050405020304" pitchFamily="18" charset="0"/>
                <a:cs typeface="Times New Roman" panose="02020603050405020304" pitchFamily="18" charset="0"/>
              </a:rPr>
              <a:t>heretoregenity</a:t>
            </a:r>
            <a:r>
              <a:rPr lang="en-US" dirty="0">
                <a:latin typeface="Calibri" panose="020F0502020204030204" pitchFamily="34" charset="0"/>
                <a:ea typeface="Times New Roman" panose="02020603050405020304" pitchFamily="18" charset="0"/>
                <a:cs typeface="Times New Roman" panose="02020603050405020304" pitchFamily="18" charset="0"/>
              </a:rPr>
              <a:t> characteristics)</a:t>
            </a:r>
          </a:p>
          <a:p>
            <a:pPr marL="512445" indent="-285750" algn="just">
              <a:spcAft>
                <a:spcPts val="0"/>
              </a:spcAft>
              <a:buFontTx/>
              <a:buChar char="-"/>
            </a:pPr>
            <a:r>
              <a:rPr lang="en-US" dirty="0">
                <a:latin typeface="Calibri" panose="020F0502020204030204" pitchFamily="34" charset="0"/>
                <a:ea typeface="Times New Roman" panose="02020603050405020304" pitchFamily="18" charset="0"/>
                <a:cs typeface="Times New Roman" panose="02020603050405020304" pitchFamily="18" charset="0"/>
              </a:rPr>
              <a:t>Investigation of coherence on active and passive </a:t>
            </a:r>
            <a:r>
              <a:rPr lang="en-US" dirty="0" err="1">
                <a:latin typeface="Calibri" panose="020F0502020204030204" pitchFamily="34" charset="0"/>
                <a:ea typeface="Times New Roman" panose="02020603050405020304" pitchFamily="18" charset="0"/>
                <a:cs typeface="Times New Roman" panose="02020603050405020304" pitchFamily="18" charset="0"/>
              </a:rPr>
              <a:t>seismics</a:t>
            </a:r>
            <a:r>
              <a:rPr lang="en-US" dirty="0">
                <a:latin typeface="Calibri" panose="020F0502020204030204" pitchFamily="34" charset="0"/>
                <a:ea typeface="Times New Roman" panose="02020603050405020304" pitchFamily="18" charset="0"/>
                <a:cs typeface="Times New Roman" panose="02020603050405020304" pitchFamily="18" charset="0"/>
              </a:rPr>
              <a:t> for estimating spatial variation </a:t>
            </a:r>
            <a:r>
              <a:rPr lang="en-US" dirty="0" smtClean="0">
                <a:latin typeface="Calibri" panose="020F0502020204030204" pitchFamily="34" charset="0"/>
                <a:ea typeface="Times New Roman" panose="02020603050405020304" pitchFamily="18" charset="0"/>
                <a:cs typeface="Times New Roman" panose="02020603050405020304" pitchFamily="18" charset="0"/>
              </a:rPr>
              <a:t>properties (see also T1.2)</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6695" algn="just">
              <a:spcAft>
                <a:spcPts val="0"/>
              </a:spcAft>
            </a:pPr>
            <a:endPar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26695" algn="just">
              <a:spcAft>
                <a:spcPts val="0"/>
              </a:spcAft>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Target</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first 20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meters </a:t>
            </a:r>
          </a:p>
          <a:p>
            <a:pPr marL="226695" algn="just">
              <a:spcAft>
                <a:spcPts val="0"/>
              </a:spcAft>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Equipment</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65 wireless geophones </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components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seismic equipment</a:t>
            </a:r>
          </a:p>
          <a:p>
            <a:pPr marL="226695" algn="just">
              <a:spcAft>
                <a:spcPts val="0"/>
              </a:spcAft>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Location</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ArrayA_NERA</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 </a:t>
            </a:r>
            <a:r>
              <a:rPr lang="en-US"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Rock_SINAPS</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marL="226695" algn="just">
              <a:spcAft>
                <a:spcPts val="0"/>
              </a:spcAft>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Layout</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to be discussed</a:t>
            </a:r>
          </a:p>
          <a:p>
            <a:pPr marL="226695" algn="just">
              <a:spcAft>
                <a:spcPts val="0"/>
              </a:spcAft>
            </a:pPr>
            <a:endPar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226695" algn="just">
              <a:spcAft>
                <a:spcPts val="0"/>
              </a:spcAft>
            </a:pPr>
            <a:r>
              <a:rPr lang="en-US"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Measurements type</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t>
            </a:r>
            <a:endPar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512445" indent="-285750" algn="just">
              <a:spcAft>
                <a:spcPts val="0"/>
              </a:spcAft>
              <a:buFontTx/>
              <a:buChar char="-"/>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Seismic profiles (S-waves seismic tomography)</a:t>
            </a:r>
          </a:p>
          <a:p>
            <a:pPr marL="512445" indent="-285750" algn="just">
              <a:spcAft>
                <a:spcPts val="0"/>
              </a:spcAft>
              <a:buFontTx/>
              <a:buChar char="-"/>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Noise measurements (4 days / site)</a:t>
            </a:r>
          </a:p>
          <a:p>
            <a:pPr marL="512445" indent="-285750" algn="just">
              <a:spcAft>
                <a:spcPts val="0"/>
              </a:spcAft>
              <a:buFontTx/>
              <a:buChar char="-"/>
            </a:pP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H/V measurements in the valley (2 days measurements) for contributing to </a:t>
            </a:r>
          </a:p>
          <a:p>
            <a:pPr marL="226695" algn="just">
              <a:spcAft>
                <a:spcPts val="0"/>
              </a:spcAft>
            </a:pP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3D basin model building</a:t>
            </a:r>
          </a:p>
          <a:p>
            <a:pPr marL="226695" algn="just">
              <a:spcAft>
                <a:spcPts val="0"/>
              </a:spcAft>
            </a:pPr>
            <a:endParaRPr lang="en-US" i="1" dirty="0" smtClean="0">
              <a:latin typeface="Calibri" panose="020F0502020204030204" pitchFamily="34" charset="0"/>
              <a:ea typeface="Times New Roman" panose="02020603050405020304" pitchFamily="18" charset="0"/>
              <a:cs typeface="Times New Roman" panose="02020603050405020304" pitchFamily="18" charset="0"/>
            </a:endParaRPr>
          </a:p>
          <a:p>
            <a:pPr marL="226695" algn="just">
              <a:spcAft>
                <a:spcPts val="0"/>
              </a:spcAft>
            </a:pPr>
            <a:r>
              <a:rPr lang="en-US" b="1" dirty="0" smtClean="0">
                <a:latin typeface="Calibri" panose="020F0502020204030204" pitchFamily="34" charset="0"/>
                <a:ea typeface="Times New Roman" panose="02020603050405020304" pitchFamily="18" charset="0"/>
                <a:cs typeface="Times New Roman" panose="02020603050405020304" pitchFamily="18" charset="0"/>
              </a:rPr>
              <a:t>Schedule</a:t>
            </a:r>
            <a:r>
              <a:rPr lang="en-US" i="1" dirty="0" smtClean="0">
                <a:latin typeface="Calibri" panose="020F0502020204030204" pitchFamily="34" charset="0"/>
                <a:ea typeface="Times New Roman" panose="02020603050405020304" pitchFamily="18" charset="0"/>
                <a:cs typeface="Times New Roman" panose="02020603050405020304" pitchFamily="18" charset="0"/>
              </a:rPr>
              <a:t>:</a:t>
            </a:r>
          </a:p>
          <a:p>
            <a:pPr marL="226695" algn="just"/>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Experiment date</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1-15 </a:t>
            </a:r>
            <a:r>
              <a:rPr lang="en-US"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juillet</a:t>
            </a:r>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2018; 4 persons + ITSAK</a:t>
            </a:r>
          </a:p>
          <a:p>
            <a:pPr marL="226695" algn="just">
              <a:spcAft>
                <a:spcPts val="0"/>
              </a:spcAft>
            </a:pPr>
            <a:r>
              <a:rPr lang="en-US" b="1" dirty="0" smtClean="0">
                <a:latin typeface="Calibri" panose="020F0502020204030204" pitchFamily="34" charset="0"/>
                <a:ea typeface="Times New Roman" panose="02020603050405020304" pitchFamily="18" charset="0"/>
                <a:cs typeface="Times New Roman" panose="02020603050405020304" pitchFamily="18" charset="0"/>
              </a:rPr>
              <a:t>Processing and interpretation</a:t>
            </a:r>
            <a:r>
              <a:rPr lang="en-US" dirty="0" smtClean="0">
                <a:latin typeface="Calibri" panose="020F0502020204030204" pitchFamily="34" charset="0"/>
                <a:ea typeface="Times New Roman" panose="02020603050405020304" pitchFamily="18" charset="0"/>
                <a:cs typeface="Times New Roman" panose="02020603050405020304" pitchFamily="18" charset="0"/>
              </a:rPr>
              <a:t>: sept. 2018 – sept. 2019 (incl. stage M2)</a:t>
            </a: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226695" algn="just">
              <a:spcAft>
                <a:spcPts val="0"/>
              </a:spcAft>
            </a:pPr>
            <a:r>
              <a:rPr lang="en-US" b="1" dirty="0" smtClean="0">
                <a:latin typeface="Calibri" panose="020F0502020204030204" pitchFamily="34" charset="0"/>
                <a:ea typeface="Times New Roman" panose="02020603050405020304" pitchFamily="18" charset="0"/>
                <a:cs typeface="Times New Roman" panose="02020603050405020304" pitchFamily="18" charset="0"/>
              </a:rPr>
              <a:t>Participants</a:t>
            </a:r>
            <a:r>
              <a:rPr lang="en-US" dirty="0" smtClean="0">
                <a:latin typeface="Calibri" panose="020F0502020204030204" pitchFamily="34" charset="0"/>
                <a:ea typeface="Times New Roman" panose="02020603050405020304" pitchFamily="18" charset="0"/>
                <a:cs typeface="Times New Roman" panose="02020603050405020304" pitchFamily="18" charset="0"/>
              </a:rPr>
              <a:t>: B.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Guillier</a:t>
            </a:r>
            <a:r>
              <a:rPr lang="en-US" dirty="0" smtClean="0">
                <a:latin typeface="Calibri" panose="020F0502020204030204" pitchFamily="34" charset="0"/>
                <a:ea typeface="Times New Roman" panose="02020603050405020304" pitchFamily="18" charset="0"/>
                <a:cs typeface="Times New Roman" panose="02020603050405020304" pitchFamily="18" charset="0"/>
              </a:rPr>
              <a:t>, M.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Wathelet</a:t>
            </a:r>
            <a:r>
              <a:rPr lang="en-US" dirty="0" smtClean="0">
                <a:latin typeface="Calibri" panose="020F0502020204030204" pitchFamily="34" charset="0"/>
                <a:ea typeface="Times New Roman" panose="02020603050405020304" pitchFamily="18" charset="0"/>
                <a:cs typeface="Times New Roman" panose="02020603050405020304" pitchFamily="18" charset="0"/>
              </a:rPr>
              <a:t>, C. </a:t>
            </a:r>
            <a:r>
              <a:rPr lang="en-US" dirty="0" err="1" smtClean="0">
                <a:latin typeface="Calibri" panose="020F0502020204030204" pitchFamily="34" charset="0"/>
                <a:ea typeface="Times New Roman" panose="02020603050405020304" pitchFamily="18" charset="0"/>
                <a:cs typeface="Times New Roman" panose="02020603050405020304" pitchFamily="18" charset="0"/>
              </a:rPr>
              <a:t>Cornou</a:t>
            </a:r>
            <a:r>
              <a:rPr lang="en-US" dirty="0" smtClean="0">
                <a:latin typeface="Calibri" panose="020F0502020204030204" pitchFamily="34" charset="0"/>
                <a:ea typeface="Times New Roman" panose="02020603050405020304" pitchFamily="18" charset="0"/>
                <a:cs typeface="Times New Roman" panose="02020603050405020304" pitchFamily="18" charset="0"/>
              </a:rPr>
              <a:t>,  </a:t>
            </a:r>
            <a:r>
              <a:rPr lang="en-US"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21775" t="72307" r="29142" b="-2670"/>
          <a:stretch/>
        </p:blipFill>
        <p:spPr>
          <a:xfrm>
            <a:off x="7315200" y="5196879"/>
            <a:ext cx="4773880" cy="1661121"/>
          </a:xfrm>
          <a:prstGeom prst="rect">
            <a:avLst/>
          </a:prstGeom>
        </p:spPr>
      </p:pic>
    </p:spTree>
    <p:extLst>
      <p:ext uri="{BB962C8B-B14F-4D97-AF65-F5344CB8AC3E}">
        <p14:creationId xmlns:p14="http://schemas.microsoft.com/office/powerpoint/2010/main" val="19643782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6" y="94411"/>
            <a:ext cx="12033504" cy="461665"/>
          </a:xfrm>
          <a:prstGeom prst="rect">
            <a:avLst/>
          </a:prstGeom>
        </p:spPr>
        <p:txBody>
          <a:bodyPr wrap="square">
            <a:spAutoFit/>
          </a:bodyPr>
          <a:lstStyle/>
          <a:p>
            <a:pPr algn="just"/>
            <a:r>
              <a:rPr lang="en-GB" sz="2400" b="1" dirty="0">
                <a:latin typeface="Calibri" panose="020F0502020204030204" pitchFamily="34" charset="0"/>
                <a:ea typeface="MS Mincho" panose="02020609040205080304" pitchFamily="49" charset="-128"/>
                <a:cs typeface="Times New Roman" panose="02020603050405020304" pitchFamily="18" charset="0"/>
              </a:rPr>
              <a:t>Task 1.2 </a:t>
            </a:r>
            <a:r>
              <a:rPr lang="en-GB" sz="2400" dirty="0">
                <a:latin typeface="Calibri" panose="020F0502020204030204" pitchFamily="34" charset="0"/>
                <a:ea typeface="MS Mincho" panose="02020609040205080304" pitchFamily="49" charset="-128"/>
                <a:cs typeface="Times New Roman" panose="02020603050405020304" pitchFamily="18" charset="0"/>
              </a:rPr>
              <a:t>Characterization of spatial variation of ground motion from noise and earthquake data</a:t>
            </a:r>
          </a:p>
        </p:txBody>
      </p:sp>
      <p:sp>
        <p:nvSpPr>
          <p:cNvPr id="3" name="Rectangle 2"/>
          <p:cNvSpPr/>
          <p:nvPr/>
        </p:nvSpPr>
        <p:spPr>
          <a:xfrm>
            <a:off x="0" y="759191"/>
            <a:ext cx="12033504" cy="5801588"/>
          </a:xfrm>
          <a:prstGeom prst="rect">
            <a:avLst/>
          </a:prstGeom>
        </p:spPr>
        <p:txBody>
          <a:bodyPr wrap="square">
            <a:spAutoFit/>
          </a:bodyPr>
          <a:lstStyle/>
          <a:p>
            <a:pPr marL="226695" algn="just">
              <a:spcBef>
                <a:spcPts val="600"/>
              </a:spcBef>
            </a:pPr>
            <a:r>
              <a:rPr lang="en-US" b="1" dirty="0" smtClean="0"/>
              <a:t>Goals</a:t>
            </a:r>
          </a:p>
          <a:p>
            <a:pPr marL="512445" indent="-285750" algn="just">
              <a:spcBef>
                <a:spcPts val="600"/>
              </a:spcBef>
              <a:buFont typeface="Arial" panose="020B0604020202020204" pitchFamily="34" charset="0"/>
              <a:buChar char="•"/>
            </a:pPr>
            <a:r>
              <a:rPr lang="en-US" dirty="0" smtClean="0"/>
              <a:t>To explore how the seismic noise can help to overcome the lack of instrumental data to provide robust and quantitative indicators on both the amplitude and the phase spatial variability of seismic motion and, hereafter, the coherency functions</a:t>
            </a:r>
            <a:endParaRPr lang="en-US" dirty="0"/>
          </a:p>
          <a:p>
            <a:pPr marL="512445" indent="-285750" algn="just">
              <a:spcBef>
                <a:spcPts val="600"/>
              </a:spcBef>
              <a:buFont typeface="Arial" panose="020B0604020202020204" pitchFamily="34" charset="0"/>
              <a:buChar char="•"/>
            </a:pPr>
            <a:r>
              <a:rPr lang="en-US" dirty="0" smtClean="0"/>
              <a:t>To extend and validate Sato models for “non isotropic” distribution of soil heterogeneities</a:t>
            </a:r>
          </a:p>
          <a:p>
            <a:pPr marL="512445" indent="-285750" algn="just">
              <a:spcBef>
                <a:spcPts val="600"/>
              </a:spcBef>
              <a:buFont typeface="Arial" panose="020B0604020202020204" pitchFamily="34" charset="0"/>
              <a:buChar char="•"/>
            </a:pPr>
            <a:r>
              <a:rPr lang="en-US" dirty="0"/>
              <a:t>T</a:t>
            </a:r>
            <a:r>
              <a:rPr lang="en-US" dirty="0" smtClean="0"/>
              <a:t>o </a:t>
            </a:r>
            <a:r>
              <a:rPr lang="en-US" dirty="0"/>
              <a:t>infer the correlation length and COV from ambient noise by means of the parametric coherency </a:t>
            </a:r>
            <a:r>
              <a:rPr lang="en-US" dirty="0" smtClean="0"/>
              <a:t>function</a:t>
            </a:r>
          </a:p>
          <a:p>
            <a:pPr marL="512445" indent="-285750" algn="just">
              <a:spcBef>
                <a:spcPts val="600"/>
              </a:spcBef>
              <a:buFont typeface="Arial" panose="020B0604020202020204" pitchFamily="34" charset="0"/>
              <a:buChar char="•"/>
            </a:pPr>
            <a:r>
              <a:rPr lang="en-US" dirty="0" smtClean="0"/>
              <a:t>To investigate multidimensional correlation mapping to quantify spatial correlation of ground motion</a:t>
            </a:r>
          </a:p>
          <a:p>
            <a:pPr marL="226695" algn="just">
              <a:spcBef>
                <a:spcPts val="600"/>
              </a:spcBef>
            </a:pPr>
            <a:endParaRPr lang="en-US" b="1" dirty="0" smtClean="0"/>
          </a:p>
          <a:p>
            <a:pPr marL="226695" algn="just">
              <a:spcBef>
                <a:spcPts val="600"/>
              </a:spcBef>
            </a:pPr>
            <a:r>
              <a:rPr lang="en-US" b="1" dirty="0" smtClean="0"/>
              <a:t>Means</a:t>
            </a:r>
          </a:p>
          <a:p>
            <a:pPr marL="512445" indent="-285750" algn="just">
              <a:spcBef>
                <a:spcPts val="600"/>
              </a:spcBef>
              <a:buFont typeface="Arial" panose="020B0604020202020204" pitchFamily="34" charset="0"/>
              <a:buChar char="•"/>
            </a:pPr>
            <a:r>
              <a:rPr lang="en-US" dirty="0" smtClean="0"/>
              <a:t>Noise recordings (NERA, EXAMIN, SINAPS@?) + Earthquakes (NERA, SINAPS@) </a:t>
            </a:r>
            <a:r>
              <a:rPr lang="en-US" dirty="0" smtClean="0">
                <a:solidFill>
                  <a:srgbClr val="0070C0"/>
                </a:solidFill>
              </a:rPr>
              <a:t>+ noise cross-correlation</a:t>
            </a:r>
          </a:p>
          <a:p>
            <a:pPr marL="226695" algn="just">
              <a:spcBef>
                <a:spcPts val="600"/>
              </a:spcBef>
              <a:spcAft>
                <a:spcPts val="0"/>
              </a:spcAft>
            </a:pPr>
            <a:endParaRPr lang="de-CH" i="1" dirty="0" smtClean="0">
              <a:effectLst/>
              <a:latin typeface="Arial" panose="020B0604020202020204" pitchFamily="34" charset="0"/>
              <a:ea typeface="MS Mincho" panose="02020609040205080304" pitchFamily="49" charset="-128"/>
              <a:cs typeface="Times New Roman" panose="02020603050405020304" pitchFamily="18" charset="0"/>
            </a:endParaRPr>
          </a:p>
          <a:p>
            <a:pPr marL="226695" algn="just">
              <a:spcBef>
                <a:spcPts val="600"/>
              </a:spcBef>
              <a:spcAft>
                <a:spcPts val="0"/>
              </a:spcAft>
            </a:pPr>
            <a:r>
              <a:rPr lang="de-CH" b="1" dirty="0" err="1" smtClean="0">
                <a:ea typeface="MS Mincho" panose="02020609040205080304" pitchFamily="49" charset="-128"/>
                <a:cs typeface="Times New Roman" panose="02020603050405020304" pitchFamily="18" charset="0"/>
              </a:rPr>
              <a:t>Participants</a:t>
            </a:r>
            <a:r>
              <a:rPr lang="de-CH" dirty="0" smtClean="0">
                <a:ea typeface="MS Mincho" panose="02020609040205080304" pitchFamily="49" charset="-128"/>
                <a:cs typeface="Times New Roman" panose="02020603050405020304" pitchFamily="18" charset="0"/>
              </a:rPr>
              <a:t>: E. </a:t>
            </a:r>
            <a:r>
              <a:rPr lang="de-CH" dirty="0" err="1" smtClean="0">
                <a:ea typeface="MS Mincho" panose="02020609040205080304" pitchFamily="49" charset="-128"/>
                <a:cs typeface="Times New Roman" panose="02020603050405020304" pitchFamily="18" charset="0"/>
              </a:rPr>
              <a:t>Koufoudi</a:t>
            </a:r>
            <a:r>
              <a:rPr lang="de-CH" dirty="0" smtClean="0">
                <a:ea typeface="MS Mincho" panose="02020609040205080304" pitchFamily="49" charset="-128"/>
                <a:cs typeface="Times New Roman" panose="02020603050405020304" pitchFamily="18" charset="0"/>
              </a:rPr>
              <a:t> (post-</a:t>
            </a:r>
            <a:r>
              <a:rPr lang="de-CH" dirty="0" err="1" smtClean="0">
                <a:ea typeface="MS Mincho" panose="02020609040205080304" pitchFamily="49" charset="-128"/>
                <a:cs typeface="Times New Roman" panose="02020603050405020304" pitchFamily="18" charset="0"/>
              </a:rPr>
              <a:t>doc</a:t>
            </a:r>
            <a:r>
              <a:rPr lang="de-CH" dirty="0" smtClean="0">
                <a:ea typeface="MS Mincho" panose="02020609040205080304" pitchFamily="49" charset="-128"/>
                <a:cs typeface="Times New Roman" panose="02020603050405020304" pitchFamily="18" charset="0"/>
              </a:rPr>
              <a:t>) + C. </a:t>
            </a:r>
            <a:r>
              <a:rPr lang="de-CH" dirty="0" err="1" smtClean="0">
                <a:ea typeface="MS Mincho" panose="02020609040205080304" pitchFamily="49" charset="-128"/>
                <a:cs typeface="Times New Roman" panose="02020603050405020304" pitchFamily="18" charset="0"/>
              </a:rPr>
              <a:t>Cornou</a:t>
            </a:r>
            <a:r>
              <a:rPr lang="de-CH" dirty="0" smtClean="0">
                <a:ea typeface="MS Mincho" panose="02020609040205080304" pitchFamily="49" charset="-128"/>
                <a:cs typeface="Times New Roman" panose="02020603050405020304" pitchFamily="18" charset="0"/>
              </a:rPr>
              <a:t>, E. </a:t>
            </a:r>
            <a:r>
              <a:rPr lang="de-CH" dirty="0" err="1" smtClean="0">
                <a:ea typeface="MS Mincho" panose="02020609040205080304" pitchFamily="49" charset="-128"/>
                <a:cs typeface="Times New Roman" panose="02020603050405020304" pitchFamily="18" charset="0"/>
              </a:rPr>
              <a:t>Chaljub</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ISTerre</a:t>
            </a:r>
            <a:r>
              <a:rPr lang="de-CH" dirty="0" smtClean="0">
                <a:ea typeface="MS Mincho" panose="02020609040205080304" pitchFamily="49" charset="-128"/>
                <a:cs typeface="Times New Roman" panose="02020603050405020304" pitchFamily="18" charset="0"/>
              </a:rPr>
              <a:t>), A. </a:t>
            </a:r>
            <a:r>
              <a:rPr lang="de-CH" dirty="0" err="1" smtClean="0">
                <a:ea typeface="MS Mincho" panose="02020609040205080304" pitchFamily="49" charset="-128"/>
                <a:cs typeface="Times New Roman" panose="02020603050405020304" pitchFamily="18" charset="0"/>
              </a:rPr>
              <a:t>Imtiaz</a:t>
            </a:r>
            <a:r>
              <a:rPr lang="de-CH" dirty="0" smtClean="0">
                <a:ea typeface="MS Mincho" panose="02020609040205080304" pitchFamily="49" charset="-128"/>
                <a:cs typeface="Times New Roman" panose="02020603050405020304" pitchFamily="18" charset="0"/>
              </a:rPr>
              <a:t> (BRGM), I. Zentner (EDF), </a:t>
            </a:r>
            <a:r>
              <a:rPr lang="de-CH" dirty="0" smtClean="0">
                <a:solidFill>
                  <a:srgbClr val="FF0000"/>
                </a:solidFill>
                <a:ea typeface="MS Mincho" panose="02020609040205080304" pitchFamily="49" charset="-128"/>
                <a:cs typeface="Times New Roman" panose="02020603050405020304" pitchFamily="18" charset="0"/>
              </a:rPr>
              <a:t>+ ?</a:t>
            </a:r>
          </a:p>
          <a:p>
            <a:pPr marL="226695" algn="just">
              <a:spcBef>
                <a:spcPts val="600"/>
              </a:spcBef>
              <a:spcAft>
                <a:spcPts val="0"/>
              </a:spcAft>
            </a:pPr>
            <a:endParaRPr lang="de-CH" dirty="0">
              <a:solidFill>
                <a:srgbClr val="FF0000"/>
              </a:solidFill>
              <a:ea typeface="MS Mincho" panose="02020609040205080304" pitchFamily="49" charset="-128"/>
              <a:cs typeface="Times New Roman" panose="02020603050405020304" pitchFamily="18" charset="0"/>
            </a:endParaRPr>
          </a:p>
          <a:p>
            <a:pPr marL="226695" algn="just">
              <a:spcBef>
                <a:spcPts val="600"/>
              </a:spcBef>
              <a:spcAft>
                <a:spcPts val="0"/>
              </a:spcAft>
            </a:pPr>
            <a:r>
              <a:rPr lang="de-CH" b="1" dirty="0" smtClean="0">
                <a:ea typeface="MS Mincho" panose="02020609040205080304" pitchFamily="49" charset="-128"/>
                <a:cs typeface="Times New Roman" panose="02020603050405020304" pitchFamily="18" charset="0"/>
              </a:rPr>
              <a:t>Schedule</a:t>
            </a:r>
            <a:r>
              <a:rPr lang="de-CH" dirty="0" smtClean="0">
                <a:solidFill>
                  <a:srgbClr val="FF0000"/>
                </a:solidFill>
                <a:ea typeface="MS Mincho" panose="02020609040205080304" pitchFamily="49" charset="-128"/>
                <a:cs typeface="Times New Roman" panose="02020603050405020304" pitchFamily="18" charset="0"/>
              </a:rPr>
              <a:t> </a:t>
            </a:r>
          </a:p>
          <a:p>
            <a:pPr marL="512445" indent="-285750" algn="just">
              <a:spcBef>
                <a:spcPts val="600"/>
              </a:spcBef>
              <a:spcAft>
                <a:spcPts val="0"/>
              </a:spcAft>
              <a:buFontTx/>
              <a:buChar char="-"/>
            </a:pPr>
            <a:r>
              <a:rPr lang="de-CH" dirty="0" smtClean="0">
                <a:ea typeface="MS Mincho" panose="02020609040205080304" pitchFamily="49" charset="-128"/>
                <a:cs typeface="Times New Roman" panose="02020603050405020304" pitchFamily="18" charset="0"/>
              </a:rPr>
              <a:t>Stage M2 </a:t>
            </a:r>
            <a:r>
              <a:rPr lang="de-CH" dirty="0" err="1" smtClean="0">
                <a:ea typeface="MS Mincho" panose="02020609040205080304" pitchFamily="49" charset="-128"/>
                <a:cs typeface="Times New Roman" panose="02020603050405020304" pitchFamily="18" charset="0"/>
              </a:rPr>
              <a:t>ISTerre</a:t>
            </a:r>
            <a:r>
              <a:rPr lang="de-CH" dirty="0" smtClean="0">
                <a:ea typeface="MS Mincho" panose="02020609040205080304" pitchFamily="49" charset="-128"/>
                <a:cs typeface="Times New Roman" panose="02020603050405020304" pitchFamily="18" charset="0"/>
              </a:rPr>
              <a:t> (2018) on </a:t>
            </a:r>
            <a:r>
              <a:rPr lang="de-CH" dirty="0" err="1" smtClean="0">
                <a:ea typeface="MS Mincho" panose="02020609040205080304" pitchFamily="49" charset="-128"/>
                <a:cs typeface="Times New Roman" panose="02020603050405020304" pitchFamily="18" charset="0"/>
              </a:rPr>
              <a:t>duration</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lenghtening</a:t>
            </a:r>
            <a:r>
              <a:rPr lang="de-CH" dirty="0" smtClean="0">
                <a:ea typeface="MS Mincho" panose="02020609040205080304" pitchFamily="49" charset="-128"/>
                <a:cs typeface="Times New Roman" panose="02020603050405020304" pitchFamily="18" charset="0"/>
              </a:rPr>
              <a:t> on </a:t>
            </a:r>
            <a:r>
              <a:rPr lang="de-CH" dirty="0" err="1" smtClean="0">
                <a:ea typeface="MS Mincho" panose="02020609040205080304" pitchFamily="49" charset="-128"/>
                <a:cs typeface="Times New Roman" panose="02020603050405020304" pitchFamily="18" charset="0"/>
              </a:rPr>
              <a:t>Eqs</a:t>
            </a:r>
            <a:r>
              <a:rPr lang="de-CH" dirty="0" smtClean="0">
                <a:ea typeface="MS Mincho" panose="02020609040205080304" pitchFamily="49" charset="-128"/>
                <a:cs typeface="Times New Roman" panose="02020603050405020304" pitchFamily="18" charset="0"/>
              </a:rPr>
              <a:t> + </a:t>
            </a:r>
            <a:r>
              <a:rPr lang="de-CH" dirty="0" err="1" smtClean="0">
                <a:ea typeface="MS Mincho" panose="02020609040205080304" pitchFamily="49" charset="-128"/>
                <a:cs typeface="Times New Roman" panose="02020603050405020304" pitchFamily="18" charset="0"/>
              </a:rPr>
              <a:t>noise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cross-correlation</a:t>
            </a:r>
            <a:endParaRPr lang="de-CH" dirty="0" smtClean="0">
              <a:ea typeface="MS Mincho" panose="02020609040205080304" pitchFamily="49" charset="-128"/>
              <a:cs typeface="Times New Roman" panose="02020603050405020304" pitchFamily="18" charset="0"/>
            </a:endParaRPr>
          </a:p>
          <a:p>
            <a:pPr marL="512445" indent="-285750" algn="just">
              <a:spcBef>
                <a:spcPts val="600"/>
              </a:spcBef>
              <a:spcAft>
                <a:spcPts val="0"/>
              </a:spcAft>
              <a:buFontTx/>
              <a:buChar char="-"/>
            </a:pPr>
            <a:r>
              <a:rPr lang="de-CH" dirty="0" smtClean="0">
                <a:ea typeface="MS Mincho" panose="02020609040205080304" pitchFamily="49" charset="-128"/>
                <a:cs typeface="Times New Roman" panose="02020603050405020304" pitchFamily="18" charset="0"/>
              </a:rPr>
              <a:t>Post-</a:t>
            </a:r>
            <a:r>
              <a:rPr lang="de-CH" dirty="0" err="1" smtClean="0">
                <a:ea typeface="MS Mincho" panose="02020609040205080304" pitchFamily="49" charset="-128"/>
                <a:cs typeface="Times New Roman" panose="02020603050405020304" pitchFamily="18" charset="0"/>
              </a:rPr>
              <a:t>doc</a:t>
            </a:r>
            <a:r>
              <a:rPr lang="de-CH" dirty="0" smtClean="0">
                <a:ea typeface="MS Mincho" panose="02020609040205080304" pitchFamily="49" charset="-128"/>
                <a:cs typeface="Times New Roman" panose="02020603050405020304" pitchFamily="18" charset="0"/>
              </a:rPr>
              <a:t> (2018): </a:t>
            </a:r>
            <a:r>
              <a:rPr lang="de-CH" dirty="0" err="1" smtClean="0">
                <a:ea typeface="MS Mincho" panose="02020609040205080304" pitchFamily="49" charset="-128"/>
                <a:cs typeface="Times New Roman" panose="02020603050405020304" pitchFamily="18" charset="0"/>
              </a:rPr>
              <a:t>coherency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model</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along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the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valley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by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means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of</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Eqs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recordings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and</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noise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cross-correlation</a:t>
            </a:r>
            <a:r>
              <a:rPr lang="de-CH" dirty="0" smtClean="0">
                <a:ea typeface="MS Mincho" panose="02020609040205080304" pitchFamily="49" charset="-128"/>
                <a:cs typeface="Times New Roman" panose="02020603050405020304" pitchFamily="18" charset="0"/>
              </a:rPr>
              <a:t> + </a:t>
            </a:r>
            <a:r>
              <a:rPr lang="de-CH" dirty="0" err="1" smtClean="0">
                <a:ea typeface="MS Mincho" panose="02020609040205080304" pitchFamily="49" charset="-128"/>
                <a:cs typeface="Times New Roman" panose="02020603050405020304" pitchFamily="18" charset="0"/>
              </a:rPr>
              <a:t>simulation</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of</a:t>
            </a:r>
            <a:r>
              <a:rPr lang="de-CH" dirty="0" smtClean="0">
                <a:ea typeface="MS Mincho" panose="02020609040205080304" pitchFamily="49" charset="-128"/>
                <a:cs typeface="Times New Roman" panose="02020603050405020304" pitchFamily="18" charset="0"/>
              </a:rPr>
              <a:t> time </a:t>
            </a:r>
            <a:r>
              <a:rPr lang="de-CH" dirty="0" err="1" smtClean="0">
                <a:ea typeface="MS Mincho" panose="02020609040205080304" pitchFamily="49" charset="-128"/>
                <a:cs typeface="Times New Roman" panose="02020603050405020304" pitchFamily="18" charset="0"/>
              </a:rPr>
              <a:t>series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according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to</a:t>
            </a:r>
            <a:r>
              <a:rPr lang="de-CH" dirty="0" smtClean="0">
                <a:ea typeface="MS Mincho" panose="02020609040205080304" pitchFamily="49" charset="-128"/>
                <a:cs typeface="Times New Roman" panose="02020603050405020304" pitchFamily="18" charset="0"/>
              </a:rPr>
              <a:t> a </a:t>
            </a:r>
            <a:r>
              <a:rPr lang="de-CH" dirty="0" err="1" smtClean="0">
                <a:ea typeface="MS Mincho" panose="02020609040205080304" pitchFamily="49" charset="-128"/>
                <a:cs typeface="Times New Roman" panose="02020603050405020304" pitchFamily="18" charset="0"/>
              </a:rPr>
              <a:t>coherency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model</a:t>
            </a:r>
            <a:r>
              <a:rPr lang="de-CH" dirty="0" smtClean="0">
                <a:ea typeface="MS Mincho" panose="02020609040205080304" pitchFamily="49" charset="-128"/>
                <a:cs typeface="Times New Roman" panose="02020603050405020304" pitchFamily="18" charset="0"/>
              </a:rPr>
              <a:t>.  </a:t>
            </a:r>
          </a:p>
        </p:txBody>
      </p:sp>
    </p:spTree>
    <p:extLst>
      <p:ext uri="{BB962C8B-B14F-4D97-AF65-F5344CB8AC3E}">
        <p14:creationId xmlns:p14="http://schemas.microsoft.com/office/powerpoint/2010/main" val="74876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496" y="94411"/>
            <a:ext cx="12033504" cy="2108269"/>
          </a:xfrm>
          <a:prstGeom prst="rect">
            <a:avLst/>
          </a:prstGeom>
        </p:spPr>
        <p:txBody>
          <a:bodyPr wrap="square">
            <a:spAutoFit/>
          </a:bodyPr>
          <a:lstStyle/>
          <a:p>
            <a:pPr marL="226695" algn="just">
              <a:spcBef>
                <a:spcPts val="600"/>
              </a:spcBef>
              <a:spcAft>
                <a:spcPts val="0"/>
              </a:spcAft>
            </a:pPr>
            <a:r>
              <a:rPr lang="en-GB" sz="2400" b="1" dirty="0">
                <a:latin typeface="Calibri" panose="020F0502020204030204" pitchFamily="34" charset="0"/>
                <a:ea typeface="MS Mincho" panose="02020609040205080304" pitchFamily="49" charset="-128"/>
                <a:cs typeface="Times New Roman" panose="02020603050405020304" pitchFamily="18" charset="0"/>
              </a:rPr>
              <a:t>Task </a:t>
            </a:r>
            <a:r>
              <a:rPr lang="en-GB" sz="2400" b="1" dirty="0" smtClean="0">
                <a:latin typeface="Calibri" panose="020F0502020204030204" pitchFamily="34" charset="0"/>
                <a:ea typeface="MS Mincho" panose="02020609040205080304" pitchFamily="49" charset="-128"/>
                <a:cs typeface="Times New Roman" panose="02020603050405020304" pitchFamily="18" charset="0"/>
              </a:rPr>
              <a:t>1.3 </a:t>
            </a:r>
            <a:r>
              <a:rPr lang="en-US" sz="2400" dirty="0">
                <a:latin typeface="Calibri" panose="020F0502020204030204" pitchFamily="34" charset="0"/>
                <a:ea typeface="MS Mincho" panose="02020609040205080304" pitchFamily="49" charset="-128"/>
                <a:cs typeface="Times New Roman" panose="02020603050405020304" pitchFamily="18" charset="0"/>
              </a:rPr>
              <a:t>Characterization of near-surface spatial variation of ground structure in Grenoble</a:t>
            </a:r>
          </a:p>
          <a:p>
            <a:pPr marL="226695" algn="just">
              <a:spcBef>
                <a:spcPts val="600"/>
              </a:spcBef>
              <a:spcAft>
                <a:spcPts val="0"/>
              </a:spcAft>
            </a:pPr>
            <a:endParaRPr lang="fr-FR" sz="2400" i="1" dirty="0">
              <a:latin typeface="Arial" panose="020B0604020202020204" pitchFamily="34" charset="0"/>
              <a:ea typeface="MS Mincho" panose="02020609040205080304" pitchFamily="49" charset="-128"/>
              <a:cs typeface="Times New Roman" panose="02020603050405020304" pitchFamily="18" charset="0"/>
            </a:endParaRPr>
          </a:p>
          <a:p>
            <a:pPr marL="226695" algn="just">
              <a:spcAft>
                <a:spcPts val="0"/>
              </a:spcAft>
            </a:pPr>
            <a:r>
              <a:rPr lang="en-US" b="1" dirty="0" smtClean="0">
                <a:latin typeface="Calibri" panose="020F0502020204030204" pitchFamily="34" charset="0"/>
                <a:ea typeface="MS Mincho" panose="02020609040205080304" pitchFamily="49" charset="-128"/>
                <a:cs typeface="Times New Roman" panose="02020603050405020304" pitchFamily="18" charset="0"/>
              </a:rPr>
              <a:t>Goal</a:t>
            </a:r>
            <a:r>
              <a:rPr lang="en-US" dirty="0" smtClean="0">
                <a:latin typeface="Calibri" panose="020F0502020204030204" pitchFamily="34" charset="0"/>
                <a:ea typeface="MS Mincho" panose="02020609040205080304" pitchFamily="49" charset="-128"/>
                <a:cs typeface="Times New Roman" panose="02020603050405020304" pitchFamily="18" charset="0"/>
              </a:rPr>
              <a:t>: spatial </a:t>
            </a:r>
            <a:r>
              <a:rPr lang="en-US" dirty="0">
                <a:latin typeface="Calibri" panose="020F0502020204030204" pitchFamily="34" charset="0"/>
                <a:ea typeface="MS Mincho" panose="02020609040205080304" pitchFamily="49" charset="-128"/>
                <a:cs typeface="Times New Roman" panose="02020603050405020304" pitchFamily="18" charset="0"/>
              </a:rPr>
              <a:t>correlation models for the main surficial geological units by making best use of available information and to propose a 3D velocity model that includes both deep sediments mechanical properties and geometry and variable properties of near surface layers that will be modeled as random fields in WP2 and WP3.</a:t>
            </a:r>
            <a:endParaRPr lang="fr-FR" i="1" dirty="0">
              <a:latin typeface="Arial" panose="020B0604020202020204" pitchFamily="34" charset="0"/>
              <a:ea typeface="MS Mincho" panose="02020609040205080304" pitchFamily="49" charset="-128"/>
              <a:cs typeface="Times New Roman" panose="02020603050405020304" pitchFamily="18" charset="0"/>
            </a:endParaRPr>
          </a:p>
          <a:p>
            <a:pPr algn="just"/>
            <a:r>
              <a:rPr lang="en-GB" sz="2400" b="1" dirty="0" smtClean="0">
                <a:latin typeface="Calibri" panose="020F0502020204030204" pitchFamily="34" charset="0"/>
                <a:ea typeface="MS Mincho" panose="02020609040205080304" pitchFamily="49" charset="-128"/>
                <a:cs typeface="Times New Roman" panose="02020603050405020304" pitchFamily="18" charset="0"/>
              </a:rPr>
              <a:t> </a:t>
            </a:r>
            <a:endParaRPr lang="en-GB" sz="2400"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3" name="Rectangle 2"/>
          <p:cNvSpPr/>
          <p:nvPr/>
        </p:nvSpPr>
        <p:spPr>
          <a:xfrm>
            <a:off x="158495" y="1978391"/>
            <a:ext cx="7904849" cy="4662815"/>
          </a:xfrm>
          <a:prstGeom prst="rect">
            <a:avLst/>
          </a:prstGeom>
        </p:spPr>
        <p:txBody>
          <a:bodyPr wrap="square">
            <a:spAutoFit/>
          </a:bodyPr>
          <a:lstStyle/>
          <a:p>
            <a:pPr marL="226695" algn="just">
              <a:spcBef>
                <a:spcPts val="600"/>
              </a:spcBef>
            </a:pPr>
            <a:r>
              <a:rPr lang="en-US" b="1" dirty="0" smtClean="0"/>
              <a:t>Means</a:t>
            </a:r>
          </a:p>
          <a:p>
            <a:pPr marL="512445" indent="-285750" algn="just">
              <a:spcBef>
                <a:spcPts val="600"/>
              </a:spcBef>
              <a:buFont typeface="Arial" panose="020B0604020202020204" pitchFamily="34" charset="0"/>
              <a:buChar char="•"/>
            </a:pPr>
            <a:r>
              <a:rPr lang="en-US" dirty="0" smtClean="0"/>
              <a:t>Geotechnical available data (1500 over 15000 reports were already </a:t>
            </a:r>
            <a:r>
              <a:rPr lang="en-US" dirty="0" err="1" smtClean="0"/>
              <a:t>analysed</a:t>
            </a:r>
            <a:r>
              <a:rPr lang="en-US" dirty="0" smtClean="0"/>
              <a:t>)</a:t>
            </a:r>
          </a:p>
          <a:p>
            <a:pPr marL="226695" algn="just">
              <a:spcBef>
                <a:spcPts val="600"/>
              </a:spcBef>
              <a:spcAft>
                <a:spcPts val="0"/>
              </a:spcAft>
            </a:pPr>
            <a:endParaRPr lang="de-CH" i="1" dirty="0" smtClean="0">
              <a:effectLst/>
              <a:latin typeface="Arial" panose="020B0604020202020204" pitchFamily="34" charset="0"/>
              <a:ea typeface="MS Mincho" panose="02020609040205080304" pitchFamily="49" charset="-128"/>
              <a:cs typeface="Times New Roman" panose="02020603050405020304" pitchFamily="18" charset="0"/>
            </a:endParaRPr>
          </a:p>
          <a:p>
            <a:pPr marL="226695" algn="just">
              <a:spcBef>
                <a:spcPts val="600"/>
              </a:spcBef>
              <a:spcAft>
                <a:spcPts val="0"/>
              </a:spcAft>
            </a:pPr>
            <a:r>
              <a:rPr lang="de-CH" b="1" dirty="0" err="1" smtClean="0">
                <a:ea typeface="MS Mincho" panose="02020609040205080304" pitchFamily="49" charset="-128"/>
                <a:cs typeface="Times New Roman" panose="02020603050405020304" pitchFamily="18" charset="0"/>
              </a:rPr>
              <a:t>Participants</a:t>
            </a:r>
            <a:r>
              <a:rPr lang="de-CH" dirty="0" smtClean="0">
                <a:ea typeface="MS Mincho" panose="02020609040205080304" pitchFamily="49" charset="-128"/>
                <a:cs typeface="Times New Roman" panose="02020603050405020304" pitchFamily="18" charset="0"/>
              </a:rPr>
              <a:t>: G. </a:t>
            </a:r>
            <a:r>
              <a:rPr lang="de-CH" dirty="0" err="1" smtClean="0">
                <a:ea typeface="MS Mincho" panose="02020609040205080304" pitchFamily="49" charset="-128"/>
                <a:cs typeface="Times New Roman" panose="02020603050405020304" pitchFamily="18" charset="0"/>
              </a:rPr>
              <a:t>Ménard</a:t>
            </a:r>
            <a:r>
              <a:rPr lang="de-CH" dirty="0" smtClean="0">
                <a:ea typeface="MS Mincho" panose="02020609040205080304" pitchFamily="49" charset="-128"/>
                <a:cs typeface="Times New Roman" panose="02020603050405020304" pitchFamily="18" charset="0"/>
              </a:rPr>
              <a:t> (EDYTEM),  C. </a:t>
            </a:r>
            <a:r>
              <a:rPr lang="de-CH" dirty="0" err="1" smtClean="0">
                <a:ea typeface="MS Mincho" panose="02020609040205080304" pitchFamily="49" charset="-128"/>
                <a:cs typeface="Times New Roman" panose="02020603050405020304" pitchFamily="18" charset="0"/>
              </a:rPr>
              <a:t>Cornou</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ISTerre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Lebanese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colleagues</a:t>
            </a:r>
            <a:r>
              <a:rPr lang="de-CH" dirty="0" smtClean="0">
                <a:ea typeface="MS Mincho" panose="02020609040205080304" pitchFamily="49" charset="-128"/>
                <a:cs typeface="Times New Roman" panose="02020603050405020304" pitchFamily="18" charset="0"/>
              </a:rPr>
              <a:t>, +?</a:t>
            </a:r>
            <a:endParaRPr lang="de-CH" dirty="0" smtClean="0">
              <a:solidFill>
                <a:srgbClr val="FF0000"/>
              </a:solidFill>
              <a:ea typeface="MS Mincho" panose="02020609040205080304" pitchFamily="49" charset="-128"/>
              <a:cs typeface="Times New Roman" panose="02020603050405020304" pitchFamily="18" charset="0"/>
            </a:endParaRPr>
          </a:p>
          <a:p>
            <a:pPr marL="226695" algn="just">
              <a:spcBef>
                <a:spcPts val="600"/>
              </a:spcBef>
              <a:spcAft>
                <a:spcPts val="0"/>
              </a:spcAft>
            </a:pPr>
            <a:endParaRPr lang="de-CH" dirty="0">
              <a:solidFill>
                <a:srgbClr val="FF0000"/>
              </a:solidFill>
              <a:ea typeface="MS Mincho" panose="02020609040205080304" pitchFamily="49" charset="-128"/>
              <a:cs typeface="Times New Roman" panose="02020603050405020304" pitchFamily="18" charset="0"/>
            </a:endParaRPr>
          </a:p>
          <a:p>
            <a:pPr marL="226695" algn="just">
              <a:spcBef>
                <a:spcPts val="600"/>
              </a:spcBef>
              <a:spcAft>
                <a:spcPts val="0"/>
              </a:spcAft>
            </a:pPr>
            <a:r>
              <a:rPr lang="de-CH" b="1" dirty="0" smtClean="0">
                <a:ea typeface="MS Mincho" panose="02020609040205080304" pitchFamily="49" charset="-128"/>
                <a:cs typeface="Times New Roman" panose="02020603050405020304" pitchFamily="18" charset="0"/>
              </a:rPr>
              <a:t>Schedule</a:t>
            </a:r>
            <a:r>
              <a:rPr lang="de-CH" dirty="0" smtClean="0">
                <a:ea typeface="MS Mincho" panose="02020609040205080304" pitchFamily="49" charset="-128"/>
                <a:cs typeface="Times New Roman" panose="02020603050405020304" pitchFamily="18" charset="0"/>
              </a:rPr>
              <a:t>:</a:t>
            </a:r>
          </a:p>
          <a:p>
            <a:pPr marL="512445" indent="-285750" algn="just">
              <a:spcBef>
                <a:spcPts val="600"/>
              </a:spcBef>
              <a:spcAft>
                <a:spcPts val="0"/>
              </a:spcAft>
              <a:buFont typeface="Arial" panose="020B0604020202020204" pitchFamily="34" charset="0"/>
              <a:buChar char="•"/>
            </a:pPr>
            <a:r>
              <a:rPr lang="de-CH" dirty="0" smtClean="0">
                <a:ea typeface="MS Mincho" panose="02020609040205080304" pitchFamily="49" charset="-128"/>
                <a:cs typeface="Times New Roman" panose="02020603050405020304" pitchFamily="18" charset="0"/>
              </a:rPr>
              <a:t>Spring 2018: </a:t>
            </a:r>
            <a:r>
              <a:rPr lang="de-CH" dirty="0" err="1" smtClean="0">
                <a:ea typeface="MS Mincho" panose="02020609040205080304" pitchFamily="49" charset="-128"/>
                <a:cs typeface="Times New Roman" panose="02020603050405020304" pitchFamily="18" charset="0"/>
              </a:rPr>
              <a:t>near-surface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spatial</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correlation</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models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for</a:t>
            </a:r>
            <a:r>
              <a:rPr lang="de-CH" dirty="0" smtClean="0">
                <a:ea typeface="MS Mincho" panose="02020609040205080304" pitchFamily="49" charset="-128"/>
                <a:cs typeface="Times New Roman" panose="02020603050405020304" pitchFamily="18" charset="0"/>
              </a:rPr>
              <a:t> «ILL» </a:t>
            </a:r>
            <a:r>
              <a:rPr lang="de-CH" dirty="0" err="1" smtClean="0">
                <a:ea typeface="MS Mincho" panose="02020609040205080304" pitchFamily="49" charset="-128"/>
                <a:cs typeface="Times New Roman" panose="02020603050405020304" pitchFamily="18" charset="0"/>
              </a:rPr>
              <a:t>by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using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available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data</a:t>
            </a:r>
            <a:r>
              <a:rPr lang="de-CH" dirty="0" smtClean="0">
                <a:ea typeface="MS Mincho" panose="02020609040205080304" pitchFamily="49" charset="-128"/>
                <a:cs typeface="Times New Roman" panose="02020603050405020304" pitchFamily="18" charset="0"/>
              </a:rPr>
              <a:t> : </a:t>
            </a:r>
            <a:r>
              <a:rPr lang="de-CH" dirty="0" err="1" smtClean="0">
                <a:ea typeface="MS Mincho" panose="02020609040205080304" pitchFamily="49" charset="-128"/>
                <a:cs typeface="Times New Roman" panose="02020603050405020304" pitchFamily="18" charset="0"/>
              </a:rPr>
              <a:t>study</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of</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best</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suitable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gridding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method</a:t>
            </a:r>
            <a:r>
              <a:rPr lang="de-CH" dirty="0" smtClean="0">
                <a:ea typeface="MS Mincho" panose="02020609040205080304" pitchFamily="49" charset="-128"/>
                <a:cs typeface="Times New Roman" panose="02020603050405020304" pitchFamily="18" charset="0"/>
              </a:rPr>
              <a:t> + </a:t>
            </a:r>
            <a:r>
              <a:rPr lang="de-CH" dirty="0" err="1" smtClean="0">
                <a:ea typeface="MS Mincho" panose="02020609040205080304" pitchFamily="49" charset="-128"/>
                <a:cs typeface="Times New Roman" panose="02020603050405020304" pitchFamily="18" charset="0"/>
              </a:rPr>
              <a:t>minimum</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required</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spatial</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sampling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for</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getting</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reliable</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correlation</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models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stage</a:t>
            </a:r>
            <a:r>
              <a:rPr lang="de-CH" dirty="0" smtClean="0">
                <a:ea typeface="MS Mincho" panose="02020609040205080304" pitchFamily="49" charset="-128"/>
                <a:cs typeface="Times New Roman" panose="02020603050405020304" pitchFamily="18" charset="0"/>
              </a:rPr>
              <a:t> M2 </a:t>
            </a:r>
            <a:r>
              <a:rPr lang="de-CH" dirty="0" err="1" smtClean="0">
                <a:ea typeface="MS Mincho" panose="02020609040205080304" pitchFamily="49" charset="-128"/>
                <a:cs typeface="Times New Roman" panose="02020603050405020304" pitchFamily="18" charset="0"/>
              </a:rPr>
              <a:t>Liban</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coll</a:t>
            </a:r>
            <a:r>
              <a:rPr lang="de-CH" dirty="0" smtClean="0">
                <a:ea typeface="MS Mincho" panose="02020609040205080304" pitchFamily="49" charset="-128"/>
                <a:cs typeface="Times New Roman" panose="02020603050405020304" pitchFamily="18" charset="0"/>
              </a:rPr>
              <a:t>. T. Al </a:t>
            </a:r>
            <a:r>
              <a:rPr lang="de-CH" dirty="0" err="1" smtClean="0">
                <a:ea typeface="MS Mincho" panose="02020609040205080304" pitchFamily="49" charset="-128"/>
                <a:cs typeface="Times New Roman" panose="02020603050405020304" pitchFamily="18" charset="0"/>
              </a:rPr>
              <a:t>Bitar</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and</a:t>
            </a:r>
            <a:r>
              <a:rPr lang="de-CH" dirty="0" smtClean="0">
                <a:ea typeface="MS Mincho" panose="02020609040205080304" pitchFamily="49" charset="-128"/>
                <a:cs typeface="Times New Roman" panose="02020603050405020304" pitchFamily="18" charset="0"/>
              </a:rPr>
              <a:t> D. Youssef Abdel-</a:t>
            </a:r>
            <a:r>
              <a:rPr lang="de-CH" dirty="0" err="1" smtClean="0">
                <a:ea typeface="MS Mincho" panose="02020609040205080304" pitchFamily="49" charset="-128"/>
                <a:cs typeface="Times New Roman" panose="02020603050405020304" pitchFamily="18" charset="0"/>
              </a:rPr>
              <a:t>Massih</a:t>
            </a:r>
            <a:r>
              <a:rPr lang="de-CH" dirty="0" smtClean="0">
                <a:ea typeface="MS Mincho" panose="02020609040205080304" pitchFamily="49" charset="-128"/>
                <a:cs typeface="Times New Roman" panose="02020603050405020304" pitchFamily="18" charset="0"/>
              </a:rPr>
              <a:t>)</a:t>
            </a:r>
          </a:p>
          <a:p>
            <a:pPr marL="512445" indent="-285750" algn="just">
              <a:spcBef>
                <a:spcPts val="600"/>
              </a:spcBef>
              <a:spcAft>
                <a:spcPts val="0"/>
              </a:spcAft>
              <a:buFont typeface="Arial" panose="020B0604020202020204" pitchFamily="34" charset="0"/>
              <a:buChar char="•"/>
            </a:pPr>
            <a:r>
              <a:rPr lang="de-CH" dirty="0" smtClean="0">
                <a:ea typeface="MS Mincho" panose="02020609040205080304" pitchFamily="49" charset="-128"/>
                <a:cs typeface="Times New Roman" panose="02020603050405020304" pitchFamily="18" charset="0"/>
              </a:rPr>
              <a:t>Summer 2018: </a:t>
            </a:r>
            <a:r>
              <a:rPr lang="de-CH" dirty="0" err="1" smtClean="0">
                <a:ea typeface="MS Mincho" panose="02020609040205080304" pitchFamily="49" charset="-128"/>
                <a:cs typeface="Times New Roman" panose="02020603050405020304" pitchFamily="18" charset="0"/>
              </a:rPr>
              <a:t>stages</a:t>
            </a:r>
            <a:r>
              <a:rPr lang="de-CH" dirty="0" smtClean="0">
                <a:ea typeface="MS Mincho" panose="02020609040205080304" pitchFamily="49" charset="-128"/>
                <a:cs typeface="Times New Roman" panose="02020603050405020304" pitchFamily="18" charset="0"/>
              </a:rPr>
              <a:t> M1 </a:t>
            </a:r>
            <a:r>
              <a:rPr lang="de-CH" dirty="0" err="1" smtClean="0">
                <a:ea typeface="MS Mincho" panose="02020609040205080304" pitchFamily="49" charset="-128"/>
                <a:cs typeface="Times New Roman" panose="02020603050405020304" pitchFamily="18" charset="0"/>
              </a:rPr>
              <a:t>pour</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compléter</a:t>
            </a:r>
            <a:r>
              <a:rPr lang="de-CH" dirty="0" smtClean="0">
                <a:ea typeface="MS Mincho" panose="02020609040205080304" pitchFamily="49" charset="-128"/>
                <a:cs typeface="Times New Roman" panose="02020603050405020304" pitchFamily="18" charset="0"/>
              </a:rPr>
              <a:t> la </a:t>
            </a:r>
            <a:r>
              <a:rPr lang="de-CH" dirty="0" err="1" smtClean="0">
                <a:ea typeface="MS Mincho" panose="02020609040205080304" pitchFamily="49" charset="-128"/>
                <a:cs typeface="Times New Roman" panose="02020603050405020304" pitchFamily="18" charset="0"/>
              </a:rPr>
              <a:t>base</a:t>
            </a:r>
            <a:r>
              <a:rPr lang="de-CH" dirty="0" smtClean="0">
                <a:ea typeface="MS Mincho" panose="02020609040205080304" pitchFamily="49" charset="-128"/>
                <a:cs typeface="Times New Roman" panose="02020603050405020304" pitchFamily="18" charset="0"/>
              </a:rPr>
              <a:t> de </a:t>
            </a:r>
            <a:r>
              <a:rPr lang="de-CH" dirty="0" err="1" smtClean="0">
                <a:ea typeface="MS Mincho" panose="02020609040205080304" pitchFamily="49" charset="-128"/>
                <a:cs typeface="Times New Roman" panose="02020603050405020304" pitchFamily="18" charset="0"/>
              </a:rPr>
              <a:t>données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géotechiques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avec</a:t>
            </a:r>
            <a:r>
              <a:rPr lang="de-CH" dirty="0" smtClean="0">
                <a:ea typeface="MS Mincho" panose="02020609040205080304" pitchFamily="49" charset="-128"/>
                <a:cs typeface="Times New Roman" panose="02020603050405020304" pitchFamily="18" charset="0"/>
              </a:rPr>
              <a:t> les </a:t>
            </a:r>
            <a:r>
              <a:rPr lang="de-CH" dirty="0" err="1" smtClean="0">
                <a:ea typeface="MS Mincho" panose="02020609040205080304" pitchFamily="49" charset="-128"/>
                <a:cs typeface="Times New Roman" panose="02020603050405020304" pitchFamily="18" charset="0"/>
              </a:rPr>
              <a:t>données</a:t>
            </a:r>
            <a:r>
              <a:rPr lang="de-CH" dirty="0" smtClean="0">
                <a:ea typeface="MS Mincho" panose="02020609040205080304" pitchFamily="49" charset="-128"/>
                <a:cs typeface="Times New Roman" panose="02020603050405020304" pitchFamily="18" charset="0"/>
              </a:rPr>
              <a:t> «</a:t>
            </a:r>
            <a:r>
              <a:rPr lang="de-CH" dirty="0" err="1" smtClean="0">
                <a:ea typeface="MS Mincho" panose="02020609040205080304" pitchFamily="49" charset="-128"/>
                <a:cs typeface="Times New Roman" panose="02020603050405020304" pitchFamily="18" charset="0"/>
              </a:rPr>
              <a:t>utiles</a:t>
            </a:r>
            <a:r>
              <a:rPr lang="de-CH" dirty="0" smtClean="0">
                <a:ea typeface="MS Mincho" panose="02020609040205080304" pitchFamily="49" charset="-128"/>
                <a:cs typeface="Times New Roman" panose="02020603050405020304" pitchFamily="18" charset="0"/>
              </a:rPr>
              <a:t>»</a:t>
            </a:r>
          </a:p>
          <a:p>
            <a:pPr marL="512445" indent="-285750" algn="just">
              <a:spcBef>
                <a:spcPts val="600"/>
              </a:spcBef>
              <a:spcAft>
                <a:spcPts val="0"/>
              </a:spcAft>
              <a:buFont typeface="Arial" panose="020B0604020202020204" pitchFamily="34" charset="0"/>
              <a:buChar char="•"/>
            </a:pPr>
            <a:r>
              <a:rPr lang="de-CH" dirty="0" err="1" smtClean="0">
                <a:ea typeface="MS Mincho" panose="02020609040205080304" pitchFamily="49" charset="-128"/>
                <a:cs typeface="Times New Roman" panose="02020603050405020304" pitchFamily="18" charset="0"/>
              </a:rPr>
              <a:t>Automne</a:t>
            </a:r>
            <a:r>
              <a:rPr lang="de-CH" dirty="0" smtClean="0">
                <a:ea typeface="MS Mincho" panose="02020609040205080304" pitchFamily="49" charset="-128"/>
                <a:cs typeface="Times New Roman" panose="02020603050405020304" pitchFamily="18" charset="0"/>
              </a:rPr>
              <a:t> 2018 – </a:t>
            </a:r>
            <a:r>
              <a:rPr lang="de-CH" dirty="0" err="1" smtClean="0">
                <a:ea typeface="MS Mincho" panose="02020609040205080304" pitchFamily="49" charset="-128"/>
                <a:cs typeface="Times New Roman" panose="02020603050405020304" pitchFamily="18" charset="0"/>
              </a:rPr>
              <a:t>march</a:t>
            </a:r>
            <a:r>
              <a:rPr lang="de-CH" dirty="0" smtClean="0">
                <a:ea typeface="MS Mincho" panose="02020609040205080304" pitchFamily="49" charset="-128"/>
                <a:cs typeface="Times New Roman" panose="02020603050405020304" pitchFamily="18" charset="0"/>
              </a:rPr>
              <a:t> 2018: 3D </a:t>
            </a:r>
            <a:r>
              <a:rPr lang="de-CH" dirty="0" err="1" smtClean="0">
                <a:ea typeface="MS Mincho" panose="02020609040205080304" pitchFamily="49" charset="-128"/>
                <a:cs typeface="Times New Roman" panose="02020603050405020304" pitchFamily="18" charset="0"/>
              </a:rPr>
              <a:t>model</a:t>
            </a:r>
            <a:endParaRPr lang="de-CH" dirty="0" smtClean="0">
              <a:ea typeface="MS Mincho" panose="02020609040205080304" pitchFamily="49" charset="-128"/>
              <a:cs typeface="Times New Roman" panose="02020603050405020304" pitchFamily="18" charset="0"/>
            </a:endParaRPr>
          </a:p>
          <a:p>
            <a:pPr marL="512445" indent="-285750" algn="just">
              <a:spcBef>
                <a:spcPts val="600"/>
              </a:spcBef>
              <a:spcAft>
                <a:spcPts val="0"/>
              </a:spcAft>
              <a:buFont typeface="Arial" panose="020B0604020202020204" pitchFamily="34" charset="0"/>
              <a:buChar char="•"/>
            </a:pPr>
            <a:endParaRPr lang="de-CH" dirty="0" smtClean="0">
              <a:ea typeface="MS Mincho" panose="02020609040205080304" pitchFamily="49" charset="-128"/>
              <a:cs typeface="Times New Roman" panose="02020603050405020304" pitchFamily="18" charset="0"/>
            </a:endParaRPr>
          </a:p>
        </p:txBody>
      </p:sp>
      <p:pic>
        <p:nvPicPr>
          <p:cNvPr id="4" name="Image 3"/>
          <p:cNvPicPr/>
          <p:nvPr/>
        </p:nvPicPr>
        <p:blipFill rotWithShape="1">
          <a:blip r:embed="rId2" cstate="print">
            <a:extLst>
              <a:ext uri="{28A0092B-C50C-407E-A947-70E740481C1C}">
                <a14:useLocalDpi xmlns:a14="http://schemas.microsoft.com/office/drawing/2010/main" val="0"/>
              </a:ext>
            </a:extLst>
          </a:blip>
          <a:srcRect t="2252" r="42527" b="24946"/>
          <a:stretch/>
        </p:blipFill>
        <p:spPr bwMode="auto">
          <a:xfrm>
            <a:off x="8522525" y="1604357"/>
            <a:ext cx="3669475" cy="2414771"/>
          </a:xfrm>
          <a:prstGeom prst="rect">
            <a:avLst/>
          </a:prstGeom>
          <a:ln>
            <a:noFill/>
          </a:ln>
          <a:extLst>
            <a:ext uri="{53640926-AAD7-44D8-BBD7-CCE9431645EC}">
              <a14:shadowObscured xmlns:a14="http://schemas.microsoft.com/office/drawing/2010/main"/>
            </a:ext>
          </a:extLst>
        </p:spPr>
      </p:pic>
      <p:pic>
        <p:nvPicPr>
          <p:cNvPr id="5" name="Image 4"/>
          <p:cNvPicPr/>
          <p:nvPr/>
        </p:nvPicPr>
        <p:blipFill rotWithShape="1">
          <a:blip r:embed="rId2" cstate="print">
            <a:extLst>
              <a:ext uri="{28A0092B-C50C-407E-A947-70E740481C1C}">
                <a14:useLocalDpi xmlns:a14="http://schemas.microsoft.com/office/drawing/2010/main" val="0"/>
              </a:ext>
            </a:extLst>
          </a:blip>
          <a:srcRect l="57698" t="10516" r="7407" b="40274"/>
          <a:stretch/>
        </p:blipFill>
        <p:spPr bwMode="auto">
          <a:xfrm>
            <a:off x="8197934" y="4193809"/>
            <a:ext cx="3994066" cy="26641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1374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Grand écran</PresentationFormat>
  <Paragraphs>55</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MS Mincho</vt: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cornouc</dc:creator>
  <cp:lastModifiedBy>cornouc</cp:lastModifiedBy>
  <cp:revision>1</cp:revision>
  <dcterms:created xsi:type="dcterms:W3CDTF">2017-12-12T20:10:49Z</dcterms:created>
  <dcterms:modified xsi:type="dcterms:W3CDTF">2017-12-12T20:11:03Z</dcterms:modified>
</cp:coreProperties>
</file>