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3" r:id="rId3"/>
    <p:sldId id="262" r:id="rId4"/>
    <p:sldId id="256" r:id="rId5"/>
    <p:sldId id="259" r:id="rId6"/>
    <p:sldId id="263" r:id="rId7"/>
    <p:sldId id="264" r:id="rId8"/>
    <p:sldId id="266" r:id="rId9"/>
    <p:sldId id="269" r:id="rId10"/>
    <p:sldId id="270" r:id="rId11"/>
    <p:sldId id="275" r:id="rId12"/>
    <p:sldId id="260" r:id="rId13"/>
    <p:sldId id="271" r:id="rId14"/>
    <p:sldId id="267" r:id="rId15"/>
    <p:sldId id="261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EB46-20FC-4D33-92A1-EBB45B74B410}" type="datetimeFigureOut">
              <a:rPr lang="fr-FR" smtClean="0"/>
              <a:t>23/09/2018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C0A1E-B9AD-4070-B469-2F493EFAB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7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08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08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92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45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49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51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0A1E-B9AD-4070-B469-2F493EFAB1F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1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A7B4-84D5-4F3E-8BED-354C5948455C}" type="datetime1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07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6E70-183D-4E1E-8C8F-5284B132C07F}" type="datetime1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DD0F-A34A-4E81-AD81-278A993F25DC}" type="datetime1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0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270C-B392-4624-A336-3D7D2DFFF8E0}" type="datetime1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3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A71-42A3-4BB0-9D2C-C7B4412910AB}" type="datetime1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A43A-460D-4269-AA5F-31FA98340CB3}" type="datetime1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7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4D71-B9C4-4755-A554-E81A604A21A1}" type="datetime1">
              <a:rPr lang="fr-FR" smtClean="0"/>
              <a:t>25/09/2018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0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64D5-E5DB-49E9-A325-394288A25464}" type="datetime1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1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7165-759F-4EB1-8876-2B5355C1305C}" type="datetime1">
              <a:rPr lang="fr-FR" smtClean="0"/>
              <a:t>25/09/2018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53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588-4252-4E0C-9C8E-9FA4FAD9D5CF}" type="datetime1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D91A-31DE-4C5B-BCE6-674FBD43A076}" type="datetime1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F90D-E655-4A29-BBA3-41636F29E776}" type="datetime1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58EF-A506-40AE-A0C8-594ADC487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8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8229600" cy="1758950"/>
          </a:xfrm>
        </p:spPr>
        <p:txBody>
          <a:bodyPr/>
          <a:lstStyle/>
          <a:p>
            <a:pPr algn="ctr" eaLnBrk="1" hangingPunct="1"/>
            <a:r>
              <a:rPr lang="fr-FR" altLang="fr-FR" sz="2800" dirty="0" err="1" smtClean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fr-FR" altLang="fr-FR" sz="2800" dirty="0" smtClean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of ANR EXAMIN</a:t>
            </a:r>
            <a:endParaRPr lang="en-GB" altLang="fr-FR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31640" y="3328312"/>
            <a:ext cx="6781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Bef>
                <a:spcPct val="20000"/>
              </a:spcBef>
              <a:buSzPct val="115000"/>
              <a:defRPr/>
            </a:pPr>
            <a:r>
              <a:rPr lang="fr-FR" kern="0" dirty="0" smtClean="0">
                <a:latin typeface="+mn-lt"/>
                <a:cs typeface="+mn-cs"/>
              </a:rPr>
              <a:t>Irmela </a:t>
            </a:r>
            <a:r>
              <a:rPr lang="fr-FR" kern="0" dirty="0" err="1" smtClean="0">
                <a:latin typeface="+mn-lt"/>
                <a:cs typeface="+mn-cs"/>
              </a:rPr>
              <a:t>Zentner</a:t>
            </a:r>
            <a:r>
              <a:rPr lang="fr-FR" kern="0" dirty="0" smtClean="0">
                <a:latin typeface="+mn-lt"/>
                <a:cs typeface="+mn-cs"/>
              </a:rPr>
              <a:t>, Cécile </a:t>
            </a:r>
            <a:r>
              <a:rPr lang="fr-FR" kern="0" dirty="0" err="1" smtClean="0">
                <a:latin typeface="+mn-lt"/>
                <a:cs typeface="+mn-cs"/>
              </a:rPr>
              <a:t>Cornou</a:t>
            </a:r>
            <a:r>
              <a:rPr lang="fr-FR" kern="0" dirty="0" smtClean="0">
                <a:latin typeface="+mn-lt"/>
                <a:cs typeface="+mn-cs"/>
              </a:rPr>
              <a:t>, Florent De Martin, Pierre </a:t>
            </a:r>
            <a:r>
              <a:rPr lang="fr-FR" kern="0" dirty="0" err="1" smtClean="0">
                <a:latin typeface="+mn-lt"/>
                <a:cs typeface="+mn-cs"/>
              </a:rPr>
              <a:t>Gehl</a:t>
            </a:r>
            <a:endParaRPr lang="fr-FR" kern="0" dirty="0"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b="1" kern="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b="1" kern="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r>
              <a:rPr lang="fr-FR" sz="1600" b="1" kern="0" dirty="0" smtClean="0">
                <a:latin typeface="Arial" charset="0"/>
                <a:cs typeface="+mn-cs"/>
              </a:rPr>
              <a:t>Séminaire SINAPS@- ARGONET, Argostoli </a:t>
            </a:r>
            <a:r>
              <a:rPr lang="fr-FR" sz="1600" b="1" kern="0" dirty="0" smtClean="0">
                <a:latin typeface="Arial" charset="0"/>
                <a:cs typeface="+mn-cs"/>
              </a:rPr>
              <a:t>25-26 </a:t>
            </a:r>
            <a:r>
              <a:rPr lang="fr-FR" sz="1600" b="1" kern="0" dirty="0" smtClean="0">
                <a:latin typeface="Arial" charset="0"/>
                <a:cs typeface="+mn-cs"/>
              </a:rPr>
              <a:t>sept 2018</a:t>
            </a:r>
            <a:endParaRPr lang="fr-FR" sz="1600" kern="0" dirty="0">
              <a:latin typeface="Arial" charset="0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20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20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endParaRPr lang="fr-FR" sz="16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buSzPct val="115000"/>
              <a:defRPr/>
            </a:pPr>
            <a:r>
              <a:rPr lang="fr-FR" sz="1600" kern="0" dirty="0">
                <a:solidFill>
                  <a:schemeClr val="hlink"/>
                </a:solidFill>
                <a:latin typeface="+mn-lt"/>
                <a:cs typeface="+mn-cs"/>
              </a:rPr>
              <a:t>	</a:t>
            </a:r>
            <a:endParaRPr lang="fr-FR" sz="1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71" y="5895594"/>
            <a:ext cx="695769" cy="697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0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9" b="4266"/>
          <a:stretch/>
        </p:blipFill>
        <p:spPr>
          <a:xfrm>
            <a:off x="445325" y="1826866"/>
            <a:ext cx="4203865" cy="36505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5484" y="1908216"/>
            <a:ext cx="12779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b="1" dirty="0">
                <a:solidFill>
                  <a:schemeClr val="bg1"/>
                </a:solidFill>
              </a:rPr>
              <a:t>SEDIMENT SITE</a:t>
            </a:r>
            <a:endParaRPr lang="fr-FR" sz="135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4376" y="5099027"/>
            <a:ext cx="2671949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/>
          <p:cNvSpPr txBox="1"/>
          <p:nvPr/>
        </p:nvSpPr>
        <p:spPr>
          <a:xfrm>
            <a:off x="1628861" y="5099027"/>
            <a:ext cx="21030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dirty="0"/>
              <a:t>P- </a:t>
            </a:r>
            <a:r>
              <a:rPr lang="de-CH" sz="1350" dirty="0" err="1"/>
              <a:t>and</a:t>
            </a:r>
            <a:r>
              <a:rPr lang="de-CH" sz="1350" dirty="0"/>
              <a:t> S- </a:t>
            </a:r>
            <a:r>
              <a:rPr lang="de-CH" sz="1350" dirty="0" err="1"/>
              <a:t>wave</a:t>
            </a:r>
            <a:r>
              <a:rPr lang="de-CH" sz="1350" dirty="0"/>
              <a:t> </a:t>
            </a:r>
            <a:r>
              <a:rPr lang="de-CH" sz="1350" dirty="0" err="1"/>
              <a:t>tomography</a:t>
            </a:r>
            <a:endParaRPr lang="fr-FR" sz="135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223441" y="5237527"/>
            <a:ext cx="40542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22897" b="10981"/>
          <a:stretch/>
        </p:blipFill>
        <p:spPr>
          <a:xfrm>
            <a:off x="4869509" y="1826866"/>
            <a:ext cx="3943350" cy="36596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27251" y="5116957"/>
            <a:ext cx="2671949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ZoneTexte 13"/>
          <p:cNvSpPr txBox="1"/>
          <p:nvPr/>
        </p:nvSpPr>
        <p:spPr>
          <a:xfrm>
            <a:off x="6278407" y="5099027"/>
            <a:ext cx="21030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dirty="0"/>
              <a:t>P- </a:t>
            </a:r>
            <a:r>
              <a:rPr lang="de-CH" sz="1350" dirty="0" err="1"/>
              <a:t>and</a:t>
            </a:r>
            <a:r>
              <a:rPr lang="de-CH" sz="1350" dirty="0"/>
              <a:t> S- </a:t>
            </a:r>
            <a:r>
              <a:rPr lang="de-CH" sz="1350" dirty="0" err="1"/>
              <a:t>wave</a:t>
            </a:r>
            <a:r>
              <a:rPr lang="de-CH" sz="1350" dirty="0"/>
              <a:t> </a:t>
            </a:r>
            <a:r>
              <a:rPr lang="de-CH" sz="1350" dirty="0" err="1"/>
              <a:t>tomography</a:t>
            </a:r>
            <a:endParaRPr lang="fr-FR" sz="135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816317" y="5255456"/>
            <a:ext cx="40542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869509" y="1831084"/>
            <a:ext cx="9203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b="1" dirty="0">
                <a:solidFill>
                  <a:schemeClr val="bg1"/>
                </a:solidFill>
              </a:rPr>
              <a:t>ROCK SITE</a:t>
            </a:r>
            <a:endParaRPr lang="fr-FR" sz="135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22756" y="1769716"/>
            <a:ext cx="17629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dirty="0">
                <a:solidFill>
                  <a:schemeClr val="bg1"/>
                </a:solidFill>
              </a:rPr>
              <a:t>48 h </a:t>
            </a:r>
            <a:r>
              <a:rPr lang="de-CH" sz="1350" dirty="0" err="1">
                <a:solidFill>
                  <a:schemeClr val="bg1"/>
                </a:solidFill>
              </a:rPr>
              <a:t>of</a:t>
            </a:r>
            <a:r>
              <a:rPr lang="de-CH" sz="1350" dirty="0">
                <a:solidFill>
                  <a:schemeClr val="bg1"/>
                </a:solidFill>
              </a:rPr>
              <a:t> </a:t>
            </a:r>
            <a:r>
              <a:rPr lang="de-CH" sz="1350" dirty="0" err="1">
                <a:solidFill>
                  <a:schemeClr val="bg1"/>
                </a:solidFill>
              </a:rPr>
              <a:t>measurements</a:t>
            </a:r>
            <a:endParaRPr lang="fr-FR" sz="135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86426" y="1826866"/>
            <a:ext cx="17629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dirty="0">
                <a:solidFill>
                  <a:schemeClr val="bg1"/>
                </a:solidFill>
              </a:rPr>
              <a:t>48 h </a:t>
            </a:r>
            <a:r>
              <a:rPr lang="de-CH" sz="1350" dirty="0" err="1">
                <a:solidFill>
                  <a:schemeClr val="bg1"/>
                </a:solidFill>
              </a:rPr>
              <a:t>of</a:t>
            </a:r>
            <a:r>
              <a:rPr lang="de-CH" sz="1350" dirty="0">
                <a:solidFill>
                  <a:schemeClr val="bg1"/>
                </a:solidFill>
              </a:rPr>
              <a:t> </a:t>
            </a:r>
            <a:r>
              <a:rPr lang="de-CH" sz="1350" dirty="0" err="1">
                <a:solidFill>
                  <a:schemeClr val="bg1"/>
                </a:solidFill>
              </a:rPr>
              <a:t>measurements</a:t>
            </a:r>
            <a:endParaRPr lang="fr-FR" sz="1350" dirty="0">
              <a:solidFill>
                <a:schemeClr val="bg1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6151"/>
            <a:ext cx="1428750" cy="771525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8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0" y="3789040"/>
            <a:ext cx="4159919" cy="28606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81" y="3756778"/>
            <a:ext cx="4556960" cy="2846851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5345278" y="979441"/>
            <a:ext cx="2806366" cy="2172908"/>
            <a:chOff x="6253413" y="963089"/>
            <a:chExt cx="2806366" cy="217290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6" t="14316" r="15244" b="22722"/>
            <a:stretch/>
          </p:blipFill>
          <p:spPr>
            <a:xfrm>
              <a:off x="6253413" y="963089"/>
              <a:ext cx="2806366" cy="217290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623385" y="1714500"/>
              <a:ext cx="369971" cy="335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32182" y="1850307"/>
            <a:ext cx="446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Velocities</a:t>
            </a:r>
            <a:r>
              <a:rPr lang="de-CH" dirty="0"/>
              <a:t> </a:t>
            </a:r>
            <a:r>
              <a:rPr lang="de-CH" dirty="0" err="1"/>
              <a:t>recorded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a </a:t>
            </a:r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earthquake</a:t>
            </a:r>
            <a:r>
              <a:rPr lang="de-CH" dirty="0"/>
              <a:t> </a:t>
            </a:r>
          </a:p>
          <a:p>
            <a:r>
              <a:rPr lang="de-CH" i="1" dirty="0"/>
              <a:t>[not </a:t>
            </a:r>
            <a:r>
              <a:rPr lang="de-CH" i="1" dirty="0" err="1"/>
              <a:t>found</a:t>
            </a:r>
            <a:r>
              <a:rPr lang="de-CH" i="1" dirty="0"/>
              <a:t> in </a:t>
            </a:r>
            <a:r>
              <a:rPr lang="de-CH" i="1" dirty="0" err="1"/>
              <a:t>the</a:t>
            </a:r>
            <a:r>
              <a:rPr lang="de-CH" i="1" dirty="0"/>
              <a:t> NOA </a:t>
            </a:r>
            <a:r>
              <a:rPr lang="de-CH" i="1" dirty="0" err="1"/>
              <a:t>catalog</a:t>
            </a:r>
            <a:r>
              <a:rPr lang="de-CH" i="1" dirty="0"/>
              <a:t> so </a:t>
            </a:r>
            <a:r>
              <a:rPr lang="de-CH" i="1" dirty="0" err="1"/>
              <a:t>far</a:t>
            </a:r>
            <a:r>
              <a:rPr lang="de-CH" i="1" dirty="0"/>
              <a:t>]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63858" y="3488958"/>
            <a:ext cx="31154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dirty="0" err="1"/>
              <a:t>Vertical</a:t>
            </a:r>
            <a:r>
              <a:rPr lang="de-CH" sz="1350" dirty="0"/>
              <a:t> </a:t>
            </a:r>
            <a:r>
              <a:rPr lang="de-CH" sz="1350" dirty="0" err="1"/>
              <a:t>comp.</a:t>
            </a:r>
            <a:r>
              <a:rPr lang="de-CH" sz="1350" dirty="0"/>
              <a:t>, [1 8] Hz band-pass </a:t>
            </a:r>
            <a:r>
              <a:rPr lang="de-CH" sz="1350" dirty="0" err="1"/>
              <a:t>filtered</a:t>
            </a:r>
            <a:endParaRPr lang="fr-FR" sz="1350" dirty="0"/>
          </a:p>
        </p:txBody>
      </p:sp>
      <p:sp>
        <p:nvSpPr>
          <p:cNvPr id="14" name="ZoneTexte 13"/>
          <p:cNvSpPr txBox="1"/>
          <p:nvPr/>
        </p:nvSpPr>
        <p:spPr>
          <a:xfrm>
            <a:off x="5345278" y="3464400"/>
            <a:ext cx="29987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dirty="0"/>
              <a:t>North </a:t>
            </a:r>
            <a:r>
              <a:rPr lang="de-CH" sz="1350" dirty="0" err="1"/>
              <a:t>comp.</a:t>
            </a:r>
            <a:r>
              <a:rPr lang="de-CH" sz="1350" dirty="0"/>
              <a:t>, [1 8] Hz band-pass </a:t>
            </a:r>
            <a:r>
              <a:rPr lang="de-CH" sz="1350" dirty="0" err="1"/>
              <a:t>filtered</a:t>
            </a:r>
            <a:endParaRPr lang="fr-FR" sz="135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7273"/>
            <a:ext cx="14287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8799"/>
            <a:ext cx="7931224" cy="497639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/>
              <a:t>Modeling of local and regional variability for loss assessment </a:t>
            </a:r>
          </a:p>
          <a:p>
            <a:pPr marL="400050" lvl="2" indent="0">
              <a:buNone/>
            </a:pPr>
            <a:r>
              <a:rPr lang="en-US" sz="2000" dirty="0" smtClean="0">
                <a:sym typeface="Symbol" panose="05050102010706020507" pitchFamily="18" charset="2"/>
              </a:rPr>
              <a:t> </a:t>
            </a:r>
            <a:r>
              <a:rPr lang="en-US" sz="2000" dirty="0" smtClean="0"/>
              <a:t>Numerical </a:t>
            </a:r>
            <a:r>
              <a:rPr lang="en-US" sz="2000" dirty="0"/>
              <a:t>simulation of wave </a:t>
            </a:r>
            <a:r>
              <a:rPr lang="en-US" sz="2000" dirty="0" smtClean="0"/>
              <a:t>propagation to define spatial distribution of ground motion</a:t>
            </a:r>
            <a:endParaRPr lang="en-US" sz="2000" dirty="0"/>
          </a:p>
          <a:p>
            <a:pPr marL="0" lvl="1" indent="0">
              <a:buNone/>
            </a:pPr>
            <a:endParaRPr lang="en-US" sz="2000" b="1" dirty="0" smtClean="0"/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12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 r="7407" b="24946"/>
          <a:stretch/>
        </p:blipFill>
        <p:spPr bwMode="auto">
          <a:xfrm>
            <a:off x="302101" y="2541799"/>
            <a:ext cx="6500754" cy="3151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58835" y="5266151"/>
            <a:ext cx="4284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</a:rPr>
              <a:t>Application </a:t>
            </a:r>
            <a:r>
              <a:rPr lang="en-US" sz="2000" dirty="0" smtClean="0">
                <a:solidFill>
                  <a:srgbClr val="0070C0"/>
                </a:solidFill>
              </a:rPr>
              <a:t>to the Grenoble basin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7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497639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/>
              <a:t>Numerical simulation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« </a:t>
            </a:r>
            <a:r>
              <a:rPr lang="en-US" sz="1800" dirty="0" smtClean="0"/>
              <a:t>Physics-based</a:t>
            </a:r>
            <a:r>
              <a:rPr lang="en-US" sz="1800" dirty="0"/>
              <a:t> » </a:t>
            </a:r>
            <a:r>
              <a:rPr lang="en-US" sz="1800" dirty="0" smtClean="0"/>
              <a:t> simulation of wave propagation from source to site by spectral </a:t>
            </a:r>
            <a:r>
              <a:rPr lang="en-US" sz="1800" dirty="0" smtClean="0"/>
              <a:t>element method (EFISPEC3D)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Local variability by random fields + regional variability,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Uncertainty propagation, Sensitivity </a:t>
            </a:r>
            <a:r>
              <a:rPr lang="en-US" sz="1800" dirty="0"/>
              <a:t>analyses to detect important variables and </a:t>
            </a:r>
            <a:r>
              <a:rPr lang="en-US" sz="1800" dirty="0" smtClean="0"/>
              <a:t>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onstruction of </a:t>
            </a:r>
            <a:r>
              <a:rPr lang="en-US" sz="1800" dirty="0" err="1" smtClean="0"/>
              <a:t>métamodels</a:t>
            </a:r>
            <a:r>
              <a:rPr lang="en-US" sz="1800" dirty="0" smtClean="0"/>
              <a:t> for a couple of seismic scenarios (Mw=4,5,6) to be used for regional risk analyses,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etermine spatial correlation models and compare to classical models of literature (correlation and coherency)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13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874"/>
            <a:ext cx="2826677" cy="24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257" y="1368487"/>
            <a:ext cx="8393215" cy="497639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/>
              <a:t>Fragility </a:t>
            </a:r>
            <a:r>
              <a:rPr lang="en-US" sz="2000" b="1" dirty="0" smtClean="0"/>
              <a:t>and </a:t>
            </a:r>
            <a:r>
              <a:rPr lang="en-US" sz="2000" b="1" dirty="0" smtClean="0"/>
              <a:t>Regional risk analyses</a:t>
            </a: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14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7200" y="1916521"/>
            <a:ext cx="8509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of broad band motion for SSI studies and fragility analyses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of damage states (bridges, road, power network) by probabilistic model for selected scenarios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58" y="3128783"/>
            <a:ext cx="2880320" cy="2609774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350304" y="609466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Bayesian</a:t>
            </a:r>
            <a:r>
              <a:rPr lang="fr-FR" dirty="0" smtClean="0"/>
              <a:t> network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19890" y="3338734"/>
            <a:ext cx="4212468" cy="20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&gt;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7A8F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altLang="fr-FR" sz="2000" kern="0" dirty="0" smtClean="0">
                <a:sym typeface="Symbol" panose="05050102010706020507" pitchFamily="18" charset="2"/>
              </a:rPr>
              <a:t> </a:t>
            </a:r>
            <a:r>
              <a:rPr lang="en-US" altLang="fr-FR" sz="2000" kern="0" dirty="0" smtClean="0"/>
              <a:t>Replace the </a:t>
            </a:r>
            <a:r>
              <a:rPr lang="en-US" altLang="fr-FR" sz="2000" kern="0" dirty="0" smtClean="0">
                <a:solidFill>
                  <a:srgbClr val="C00000"/>
                </a:solidFill>
              </a:rPr>
              <a:t>GMPE</a:t>
            </a:r>
            <a:r>
              <a:rPr lang="en-US" altLang="fr-FR" sz="2000" kern="0" dirty="0" smtClean="0"/>
              <a:t> </a:t>
            </a:r>
            <a:r>
              <a:rPr lang="en-US" altLang="fr-FR" sz="2000" kern="0" dirty="0" smtClean="0">
                <a:solidFill>
                  <a:srgbClr val="C00000"/>
                </a:solidFill>
              </a:rPr>
              <a:t>and isotropic spatial correlation</a:t>
            </a:r>
            <a:r>
              <a:rPr lang="en-US" altLang="fr-FR" sz="2000" kern="0" dirty="0" smtClean="0"/>
              <a:t> by the </a:t>
            </a:r>
            <a:r>
              <a:rPr lang="en-US" altLang="fr-FR" sz="2000" kern="0" dirty="0" err="1" smtClean="0"/>
              <a:t>metamodel</a:t>
            </a:r>
            <a:r>
              <a:rPr lang="en-US" altLang="fr-FR" sz="2000" kern="0" dirty="0" smtClean="0"/>
              <a:t> obtained by numerica</a:t>
            </a:r>
            <a:r>
              <a:rPr lang="en-US" altLang="fr-FR" sz="2000" kern="0" dirty="0" smtClean="0"/>
              <a:t>l simulation </a:t>
            </a:r>
            <a:r>
              <a:rPr lang="en-US" altLang="fr-FR" sz="2000" kern="0" dirty="0" smtClean="0"/>
              <a:t>+ uncertainty propagation featuring </a:t>
            </a:r>
            <a:r>
              <a:rPr lang="en-US" altLang="fr-FR" sz="2000" kern="0" dirty="0" smtClean="0">
                <a:solidFill>
                  <a:srgbClr val="00B050"/>
                </a:solidFill>
              </a:rPr>
              <a:t>spatial correlation specific to the studied zone</a:t>
            </a:r>
            <a:endParaRPr lang="en-US" altLang="fr-FR" sz="2000" kern="0" dirty="0" smtClean="0">
              <a:solidFill>
                <a:srgbClr val="00B050"/>
              </a:solidFill>
            </a:endParaRPr>
          </a:p>
          <a:p>
            <a:pPr marL="342900" lvl="1" indent="-342900" eaLnBrk="1" hangingPunct="1">
              <a:spcAft>
                <a:spcPts val="600"/>
              </a:spcAft>
              <a:buFontTx/>
              <a:buChar char="&gt;"/>
            </a:pPr>
            <a:endParaRPr lang="en-US" altLang="fr-FR" sz="600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9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990" y="1376997"/>
            <a:ext cx="8309810" cy="4979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Conclusion</a:t>
            </a:r>
            <a:endParaRPr lang="fr-FR" sz="2000" b="1" dirty="0"/>
          </a:p>
          <a:p>
            <a:pPr lvl="1"/>
            <a:r>
              <a:rPr lang="fr-FR" sz="1800" dirty="0" smtClean="0"/>
              <a:t>Développement d’une approche intégrée pour l’analyse de risque régionale tenant compte de la variabilité du mouvement à différentes échelles, en s’appuyant sur une approche réseaux Bayésiens pour l’analyse de risque</a:t>
            </a:r>
          </a:p>
          <a:p>
            <a:pPr lvl="1"/>
            <a:r>
              <a:rPr lang="fr-FR" sz="1800" dirty="0" smtClean="0"/>
              <a:t>Identification de la </a:t>
            </a:r>
            <a:r>
              <a:rPr lang="fr-FR" sz="1800" dirty="0"/>
              <a:t>variabilité du sol à l’échelle locale (longueur de corrélation, variance)  par bruit </a:t>
            </a:r>
            <a:r>
              <a:rPr lang="fr-FR" sz="1800" dirty="0" smtClean="0"/>
              <a:t>ambiant</a:t>
            </a:r>
            <a:endParaRPr lang="fr-FR" sz="1800" dirty="0"/>
          </a:p>
          <a:p>
            <a:pPr lvl="1"/>
            <a:r>
              <a:rPr lang="fr-FR" sz="1800" dirty="0" smtClean="0"/>
              <a:t>Simulation « </a:t>
            </a:r>
            <a:r>
              <a:rPr lang="fr-FR" sz="1800" dirty="0" err="1" smtClean="0"/>
              <a:t>physics-based</a:t>
            </a:r>
            <a:r>
              <a:rPr lang="fr-FR" sz="1800" dirty="0" smtClean="0"/>
              <a:t> » </a:t>
            </a:r>
            <a:r>
              <a:rPr lang="fr-FR" sz="1800" dirty="0"/>
              <a:t>de la propagation des ondes pour le bassin de Grenoble</a:t>
            </a:r>
            <a:r>
              <a:rPr lang="fr-FR" sz="1800" dirty="0" smtClean="0"/>
              <a:t>,</a:t>
            </a:r>
            <a:r>
              <a:rPr lang="fr-FR" sz="1800" dirty="0"/>
              <a:t> modélisation </a:t>
            </a:r>
            <a:r>
              <a:rPr lang="fr-FR" sz="1800" dirty="0" smtClean="0"/>
              <a:t>de la variabilité par </a:t>
            </a:r>
            <a:r>
              <a:rPr lang="fr-FR" sz="1800" dirty="0"/>
              <a:t>champ </a:t>
            </a:r>
            <a:r>
              <a:rPr lang="fr-FR" sz="1800" dirty="0" smtClean="0"/>
              <a:t>aléatoires, </a:t>
            </a:r>
            <a:r>
              <a:rPr lang="fr-FR" sz="1800" dirty="0"/>
              <a:t>propagation des incertitudes,  comparaison aux mesures et construction de </a:t>
            </a:r>
            <a:r>
              <a:rPr lang="fr-FR" sz="1800" dirty="0" err="1"/>
              <a:t>métamodèles</a:t>
            </a:r>
            <a:r>
              <a:rPr lang="fr-FR" sz="1800" dirty="0"/>
              <a:t> pour les analyses de risque </a:t>
            </a:r>
            <a:r>
              <a:rPr lang="fr-FR" sz="1800" dirty="0" smtClean="0"/>
              <a:t>régionales</a:t>
            </a:r>
            <a:endParaRPr lang="fr-FR" sz="1800" dirty="0"/>
          </a:p>
          <a:p>
            <a:pPr lvl="1"/>
            <a:r>
              <a:rPr lang="fr-FR" sz="1800" dirty="0"/>
              <a:t>Développement de mouvements large bande pour études </a:t>
            </a:r>
            <a:r>
              <a:rPr lang="fr-FR" sz="1800" dirty="0" smtClean="0"/>
              <a:t>d’ISS </a:t>
            </a:r>
            <a:r>
              <a:rPr lang="fr-FR" sz="1800" dirty="0"/>
              <a:t>et calcul de courbes de </a:t>
            </a:r>
            <a:r>
              <a:rPr lang="fr-FR" sz="1800" dirty="0" smtClean="0"/>
              <a:t>fragilité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17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16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21698" y="15291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50" y="301508"/>
            <a:ext cx="1428750" cy="771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0" y="2206193"/>
            <a:ext cx="3433762" cy="25032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17378" r="8400" b="16160"/>
          <a:stretch/>
        </p:blipFill>
        <p:spPr>
          <a:xfrm>
            <a:off x="6024292" y="3186545"/>
            <a:ext cx="2670710" cy="137708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43808" y="5764141"/>
            <a:ext cx="46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Contact: Irmela.zentner@edf.fr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051889" y="3285359"/>
            <a:ext cx="136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</a:rPr>
              <a:t>Thank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you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37838" y="1664501"/>
            <a:ext cx="601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more </a:t>
            </a:r>
            <a:r>
              <a:rPr lang="fr-FR" dirty="0"/>
              <a:t>information: http://anr-examin.brgm.fr/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8" y="4294405"/>
            <a:ext cx="904467" cy="5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7638"/>
            <a:ext cx="8229600" cy="497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Project </a:t>
            </a:r>
            <a:r>
              <a:rPr lang="fr-FR" sz="2000" b="1" dirty="0" err="1" smtClean="0"/>
              <a:t>Identity</a:t>
            </a:r>
            <a:endParaRPr lang="fr-FR" sz="2000" b="1" dirty="0" smtClean="0"/>
          </a:p>
          <a:p>
            <a:endParaRPr lang="fr-FR" sz="2000" dirty="0"/>
          </a:p>
          <a:p>
            <a:r>
              <a:rPr lang="fr-FR" sz="2000" dirty="0" smtClean="0"/>
              <a:t>Program </a:t>
            </a:r>
            <a:r>
              <a:rPr lang="fr-FR" sz="2000" dirty="0" smtClean="0"/>
              <a:t>:</a:t>
            </a:r>
            <a:r>
              <a:rPr lang="fr-FR" sz="2000" dirty="0"/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Appel </a:t>
            </a:r>
            <a:r>
              <a:rPr lang="fr-FR" sz="2000" dirty="0">
                <a:solidFill>
                  <a:srgbClr val="0070C0"/>
                </a:solidFill>
              </a:rPr>
              <a:t>à projets générique 2017 </a:t>
            </a:r>
            <a:r>
              <a:rPr lang="fr-FR" sz="2000" dirty="0" smtClean="0">
                <a:solidFill>
                  <a:srgbClr val="0070C0"/>
                </a:solidFill>
              </a:rPr>
              <a:t>- Interactions </a:t>
            </a:r>
            <a:r>
              <a:rPr lang="fr-FR" sz="2000" dirty="0">
                <a:solidFill>
                  <a:srgbClr val="0070C0"/>
                </a:solidFill>
              </a:rPr>
              <a:t>Homme-environnement 	</a:t>
            </a:r>
            <a:endParaRPr lang="fr-FR" sz="2000" dirty="0" smtClean="0"/>
          </a:p>
          <a:p>
            <a:r>
              <a:rPr lang="fr-FR" sz="2000" dirty="0" err="1" smtClean="0"/>
              <a:t>Title</a:t>
            </a:r>
            <a:r>
              <a:rPr lang="fr-FR" sz="2000" dirty="0" smtClean="0"/>
              <a:t>: </a:t>
            </a:r>
            <a:r>
              <a:rPr lang="en-US" sz="2000" dirty="0" err="1">
                <a:solidFill>
                  <a:srgbClr val="0070C0"/>
                </a:solidFill>
              </a:rPr>
              <a:t>EXperimental</a:t>
            </a:r>
            <a:r>
              <a:rPr lang="en-US" sz="2000" dirty="0">
                <a:solidFill>
                  <a:srgbClr val="0070C0"/>
                </a:solidFill>
              </a:rPr>
              <a:t> Assessment and Modelling of ground motion spatial variability for performance based seismic risk assessment of industrial plants and Infrastructures</a:t>
            </a:r>
            <a:endParaRPr lang="fr-FR" sz="2000" dirty="0" smtClean="0">
              <a:solidFill>
                <a:srgbClr val="0070C0"/>
              </a:solidFill>
            </a:endParaRPr>
          </a:p>
          <a:p>
            <a:r>
              <a:rPr lang="fr-FR" sz="2000" dirty="0" err="1" smtClean="0"/>
              <a:t>Partners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70C0"/>
                </a:solidFill>
              </a:rPr>
              <a:t>EDF R&amp;D, BRGM</a:t>
            </a:r>
            <a:r>
              <a:rPr lang="fr-FR" sz="2000" dirty="0" smtClean="0">
                <a:solidFill>
                  <a:srgbClr val="0070C0"/>
                </a:solidFill>
              </a:rPr>
              <a:t>, Université Grenoble Alpes  - </a:t>
            </a:r>
            <a:r>
              <a:rPr lang="fr-FR" sz="2000" dirty="0" err="1" smtClean="0">
                <a:solidFill>
                  <a:srgbClr val="0070C0"/>
                </a:solidFill>
              </a:rPr>
              <a:t>IsTerre</a:t>
            </a:r>
            <a:endParaRPr lang="fr-FR" sz="2000" dirty="0" smtClean="0">
              <a:solidFill>
                <a:srgbClr val="0070C0"/>
              </a:solidFill>
            </a:endParaRPr>
          </a:p>
          <a:p>
            <a:r>
              <a:rPr lang="fr-FR" sz="2000" dirty="0" smtClean="0"/>
              <a:t>Project leader </a:t>
            </a:r>
            <a:r>
              <a:rPr lang="fr-FR" sz="2000" dirty="0" smtClean="0">
                <a:solidFill>
                  <a:srgbClr val="0070C0"/>
                </a:solidFill>
              </a:rPr>
              <a:t>: Irmela </a:t>
            </a:r>
            <a:r>
              <a:rPr lang="fr-FR" sz="2000" dirty="0" err="1" smtClean="0">
                <a:solidFill>
                  <a:srgbClr val="0070C0"/>
                </a:solidFill>
              </a:rPr>
              <a:t>Zentner</a:t>
            </a:r>
            <a:r>
              <a:rPr lang="fr-FR" sz="2000" dirty="0" smtClean="0">
                <a:solidFill>
                  <a:srgbClr val="0070C0"/>
                </a:solidFill>
              </a:rPr>
              <a:t> (EDF R&amp;D)</a:t>
            </a:r>
            <a:endParaRPr lang="fr-FR" sz="2000" dirty="0"/>
          </a:p>
          <a:p>
            <a:r>
              <a:rPr lang="fr-FR" sz="2000" dirty="0" smtClean="0"/>
              <a:t>Duration: </a:t>
            </a:r>
            <a:r>
              <a:rPr lang="fr-FR" sz="2000" dirty="0" smtClean="0">
                <a:solidFill>
                  <a:srgbClr val="0070C0"/>
                </a:solidFill>
              </a:rPr>
              <a:t>Novembre 2017-2021 (4 </a:t>
            </a:r>
            <a:r>
              <a:rPr lang="fr-FR" sz="2000" dirty="0" err="1" smtClean="0">
                <a:solidFill>
                  <a:srgbClr val="0070C0"/>
                </a:solidFill>
              </a:rPr>
              <a:t>years</a:t>
            </a:r>
            <a:r>
              <a:rPr lang="fr-FR" sz="2000" dirty="0" smtClean="0">
                <a:solidFill>
                  <a:srgbClr val="0070C0"/>
                </a:solidFill>
              </a:rPr>
              <a:t>)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 smtClean="0"/>
              <a:t>Budget: </a:t>
            </a:r>
            <a:r>
              <a:rPr lang="fr-FR" sz="2000" dirty="0"/>
              <a:t>	</a:t>
            </a:r>
            <a:r>
              <a:rPr lang="fr-FR" sz="2000" dirty="0" smtClean="0">
                <a:solidFill>
                  <a:srgbClr val="0070C0"/>
                </a:solidFill>
              </a:rPr>
              <a:t>Total </a:t>
            </a:r>
            <a:r>
              <a:rPr lang="fr-FR" sz="2000" dirty="0" err="1" smtClean="0">
                <a:solidFill>
                  <a:srgbClr val="0070C0"/>
                </a:solidFill>
              </a:rPr>
              <a:t>cost</a:t>
            </a:r>
            <a:r>
              <a:rPr lang="fr-FR" sz="2000" dirty="0" smtClean="0">
                <a:solidFill>
                  <a:srgbClr val="0070C0"/>
                </a:solidFill>
              </a:rPr>
              <a:t>: </a:t>
            </a:r>
            <a:r>
              <a:rPr lang="fr-FR" sz="2000" dirty="0">
                <a:solidFill>
                  <a:srgbClr val="0070C0"/>
                </a:solidFill>
              </a:rPr>
              <a:t>1 066 636,13 </a:t>
            </a:r>
            <a:r>
              <a:rPr lang="fr-FR" sz="2000" dirty="0" smtClean="0">
                <a:solidFill>
                  <a:srgbClr val="0070C0"/>
                </a:solidFill>
              </a:rPr>
              <a:t>euros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		</a:t>
            </a:r>
            <a:r>
              <a:rPr lang="fr-FR" sz="2000" dirty="0" err="1" smtClean="0">
                <a:solidFill>
                  <a:srgbClr val="0070C0"/>
                </a:solidFill>
              </a:rPr>
              <a:t>Funding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from</a:t>
            </a:r>
            <a:r>
              <a:rPr lang="fr-FR" sz="2000" dirty="0" smtClean="0">
                <a:solidFill>
                  <a:srgbClr val="0070C0"/>
                </a:solidFill>
              </a:rPr>
              <a:t> ANR</a:t>
            </a:r>
            <a:r>
              <a:rPr lang="fr-FR" sz="2000" dirty="0" smtClean="0">
                <a:solidFill>
                  <a:srgbClr val="0070C0"/>
                </a:solidFill>
              </a:rPr>
              <a:t>: </a:t>
            </a:r>
            <a:r>
              <a:rPr lang="fr-FR" sz="2000" dirty="0" smtClean="0">
                <a:solidFill>
                  <a:srgbClr val="0070C0"/>
                </a:solidFill>
              </a:rPr>
              <a:t>476 </a:t>
            </a:r>
            <a:r>
              <a:rPr lang="fr-FR" sz="2000" dirty="0">
                <a:solidFill>
                  <a:srgbClr val="0070C0"/>
                </a:solidFill>
              </a:rPr>
              <a:t>548,14 </a:t>
            </a:r>
            <a:r>
              <a:rPr lang="fr-FR" sz="2000" dirty="0" smtClean="0">
                <a:solidFill>
                  <a:srgbClr val="0070C0"/>
                </a:solidFill>
              </a:rPr>
              <a:t>euros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185" y="268983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674" y="2395910"/>
            <a:ext cx="811342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err="1" smtClean="0"/>
              <a:t>Work</a:t>
            </a:r>
            <a:r>
              <a:rPr lang="fr-FR" sz="2000" b="1" dirty="0" smtClean="0"/>
              <a:t> program</a:t>
            </a:r>
            <a:endParaRPr lang="en-US" sz="2000" b="1" dirty="0" smtClean="0"/>
          </a:p>
          <a:p>
            <a:pPr lvl="1"/>
            <a:r>
              <a:rPr lang="en-US" sz="1800" dirty="0" smtClean="0"/>
              <a:t>Developments of methods for the identification of soil variability at local scale (correlation length, variance)  by ambient noise from </a:t>
            </a:r>
            <a:r>
              <a:rPr lang="en-US" sz="1800" dirty="0" err="1" smtClean="0"/>
              <a:t>Argostoli</a:t>
            </a:r>
            <a:r>
              <a:rPr lang="en-US" sz="1800" dirty="0" smtClean="0"/>
              <a:t> site</a:t>
            </a:r>
          </a:p>
          <a:p>
            <a:pPr lvl="1"/>
            <a:r>
              <a:rPr lang="en-US" sz="1800" dirty="0" smtClean="0"/>
              <a:t>Simulations  (« physics-based ») of wave propagation for the Grenoble basin, modelling of spatial variability at local (random fields) and regional scale, uncertainty propagation, construction of </a:t>
            </a:r>
            <a:r>
              <a:rPr lang="en-US" sz="1800" dirty="0" err="1" smtClean="0"/>
              <a:t>metamodels</a:t>
            </a:r>
            <a:r>
              <a:rPr lang="en-US" sz="1800" dirty="0" smtClean="0"/>
              <a:t> for regional risk analyses</a:t>
            </a:r>
          </a:p>
          <a:p>
            <a:pPr lvl="1"/>
            <a:r>
              <a:rPr lang="en-US" sz="1800" dirty="0" smtClean="0"/>
              <a:t>Analyses of impact of spatial variability on structural response and vulnerability (evaluation of fragility curves)</a:t>
            </a:r>
          </a:p>
          <a:p>
            <a:pPr lvl="1"/>
            <a:r>
              <a:rPr lang="en-US" sz="1800" dirty="0" smtClean="0"/>
              <a:t>Integration into a Bayesian network for risk and loss assessment at regional scale</a:t>
            </a:r>
          </a:p>
          <a:p>
            <a:pPr lvl="1"/>
            <a:endParaRPr lang="fr-FR" sz="19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58438" y="1257619"/>
            <a:ext cx="80430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</a:t>
            </a:r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an integrated approach for regional risk assessment accounting for spatial variability at different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necteur droit avec flèche 85"/>
          <p:cNvCxnSpPr>
            <a:stCxn id="15" idx="2"/>
            <a:endCxn id="80" idx="0"/>
          </p:cNvCxnSpPr>
          <p:nvPr/>
        </p:nvCxnSpPr>
        <p:spPr>
          <a:xfrm>
            <a:off x="4348327" y="5224279"/>
            <a:ext cx="0" cy="3509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767290" y="1359296"/>
            <a:ext cx="5976664" cy="5080008"/>
            <a:chOff x="465566" y="2003167"/>
            <a:chExt cx="5976664" cy="5080008"/>
          </a:xfrm>
        </p:grpSpPr>
        <p:grpSp>
          <p:nvGrpSpPr>
            <p:cNvPr id="7" name="Groupe 6"/>
            <p:cNvGrpSpPr/>
            <p:nvPr/>
          </p:nvGrpSpPr>
          <p:grpSpPr>
            <a:xfrm>
              <a:off x="465566" y="2003167"/>
              <a:ext cx="5976664" cy="5080008"/>
              <a:chOff x="107504" y="1229312"/>
              <a:chExt cx="5976664" cy="5080008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475656" y="3371024"/>
                <a:ext cx="1872208" cy="86409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SSI</a:t>
                </a:r>
                <a:br>
                  <a:rPr lang="fr-FR" sz="1400" dirty="0" smtClean="0">
                    <a:solidFill>
                      <a:schemeClr val="tx1"/>
                    </a:solidFill>
                  </a:rPr>
                </a:br>
                <a:r>
                  <a:rPr lang="fr-FR" sz="1400" dirty="0" smtClean="0">
                    <a:solidFill>
                      <a:schemeClr val="tx1"/>
                    </a:solidFill>
                  </a:rPr>
                  <a:t>Multi-support load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Fragility curves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4134533" y="3371024"/>
                <a:ext cx="1883045" cy="8640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Probabilistic scenarios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Monte-Carlo simulations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1475656" y="1229313"/>
                <a:ext cx="1872208" cy="86409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Experimental characterization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Spatial soil variability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07504" y="1229313"/>
                <a:ext cx="7027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u="sng" dirty="0" smtClean="0"/>
                  <a:t>Hazard</a:t>
                </a:r>
                <a:endParaRPr lang="fr-FR" sz="1400" b="1" u="sng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07504" y="3355793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u="sng" dirty="0" smtClean="0"/>
                  <a:t>Exposure / Vulnerability</a:t>
                </a:r>
                <a:endParaRPr lang="fr-FR" sz="1400" b="1" u="sng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956355" y="4800826"/>
                <a:ext cx="865173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Structure</a:t>
                </a:r>
                <a:endParaRPr lang="fr-FR" sz="1400" i="1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339343" y="4786518"/>
                <a:ext cx="698396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Facility</a:t>
                </a:r>
                <a:endParaRPr lang="fr-FR" sz="1400" i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533802" y="4796143"/>
                <a:ext cx="1190326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Infrastructure</a:t>
                </a:r>
                <a:endParaRPr lang="fr-FR" sz="1400" i="1" dirty="0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1408574" y="3868798"/>
                <a:ext cx="18722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4128238" y="3731064"/>
                <a:ext cx="18722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>
                <a:stCxn id="9" idx="3"/>
              </p:cNvCxnSpPr>
              <p:nvPr/>
            </p:nvCxnSpPr>
            <p:spPr>
              <a:xfrm flipV="1">
                <a:off x="3347864" y="3803071"/>
                <a:ext cx="78666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rganigramme : Préparation 32"/>
              <p:cNvSpPr/>
              <p:nvPr/>
            </p:nvSpPr>
            <p:spPr>
              <a:xfrm>
                <a:off x="4427984" y="2455977"/>
                <a:ext cx="1296144" cy="474709"/>
              </a:xfrm>
              <a:prstGeom prst="flowChartPreparation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1400" i="1" dirty="0" smtClean="0">
                    <a:solidFill>
                      <a:schemeClr val="tx1"/>
                    </a:solidFill>
                  </a:rPr>
                  <a:t>Meta-model</a:t>
                </a:r>
                <a:endParaRPr lang="fr-FR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rganigramme : Multidocument 33"/>
              <p:cNvSpPr/>
              <p:nvPr/>
            </p:nvSpPr>
            <p:spPr>
              <a:xfrm>
                <a:off x="2782378" y="2333291"/>
                <a:ext cx="1113930" cy="720079"/>
              </a:xfrm>
              <a:prstGeom prst="flowChartMultidocumen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1400" i="1" dirty="0" smtClean="0">
                    <a:solidFill>
                      <a:schemeClr val="tx1"/>
                    </a:solidFill>
                  </a:rPr>
                  <a:t>Waveform database</a:t>
                </a:r>
                <a:endParaRPr lang="fr-FR" sz="14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 flipH="1">
                <a:off x="2411760" y="3082992"/>
                <a:ext cx="576064" cy="3024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>
                <a:stCxn id="33" idx="2"/>
              </p:cNvCxnSpPr>
              <p:nvPr/>
            </p:nvCxnSpPr>
            <p:spPr>
              <a:xfrm>
                <a:off x="5076056" y="2930686"/>
                <a:ext cx="0" cy="4251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107504" y="5468643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u="sng" dirty="0" smtClean="0"/>
                  <a:t>Risk</a:t>
                </a:r>
                <a:endParaRPr lang="fr-FR" sz="1400" b="1" u="sng" dirty="0"/>
              </a:p>
            </p:txBody>
          </p:sp>
          <p:sp>
            <p:nvSpPr>
              <p:cNvPr id="46" name="Rectangle à coins arrondis 45"/>
              <p:cNvSpPr/>
              <p:nvPr/>
            </p:nvSpPr>
            <p:spPr>
              <a:xfrm>
                <a:off x="4139952" y="1229312"/>
                <a:ext cx="1872208" cy="86409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3D variable medium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Wave propagation simulation</a:t>
                </a:r>
              </a:p>
            </p:txBody>
          </p:sp>
          <p:cxnSp>
            <p:nvCxnSpPr>
              <p:cNvPr id="48" name="Connecteur droit avec flèche 47"/>
              <p:cNvCxnSpPr>
                <a:stCxn id="11" idx="3"/>
              </p:cNvCxnSpPr>
              <p:nvPr/>
            </p:nvCxnSpPr>
            <p:spPr>
              <a:xfrm flipV="1">
                <a:off x="3347864" y="1661360"/>
                <a:ext cx="792088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>
                <a:stCxn id="46" idx="2"/>
              </p:cNvCxnSpPr>
              <p:nvPr/>
            </p:nvCxnSpPr>
            <p:spPr>
              <a:xfrm flipH="1">
                <a:off x="3896308" y="2093407"/>
                <a:ext cx="1179748" cy="4949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>
                <a:stCxn id="46" idx="2"/>
                <a:endCxn id="33" idx="0"/>
              </p:cNvCxnSpPr>
              <p:nvPr/>
            </p:nvCxnSpPr>
            <p:spPr>
              <a:xfrm>
                <a:off x="5076056" y="2093407"/>
                <a:ext cx="0" cy="362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à coins arrondis 79"/>
              <p:cNvSpPr/>
              <p:nvPr/>
            </p:nvSpPr>
            <p:spPr>
              <a:xfrm>
                <a:off x="2747018" y="5445224"/>
                <a:ext cx="1883045" cy="86409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Bayesian Networks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fr-FR" sz="1400" dirty="0" smtClean="0">
                    <a:solidFill>
                      <a:schemeClr val="tx1"/>
                    </a:solidFill>
                  </a:rPr>
                  <a:t>Decision-making support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1" name="Connecteur droit 80"/>
              <p:cNvCxnSpPr/>
              <p:nvPr/>
            </p:nvCxnSpPr>
            <p:spPr>
              <a:xfrm>
                <a:off x="2747018" y="5776420"/>
                <a:ext cx="18830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lèche droite 81"/>
              <p:cNvSpPr/>
              <p:nvPr/>
            </p:nvSpPr>
            <p:spPr>
              <a:xfrm>
                <a:off x="1506734" y="4460531"/>
                <a:ext cx="4577434" cy="341048"/>
              </a:xfrm>
              <a:custGeom>
                <a:avLst/>
                <a:gdLst>
                  <a:gd name="connsiteX0" fmla="*/ 0 w 4541922"/>
                  <a:gd name="connsiteY0" fmla="*/ 72008 h 288032"/>
                  <a:gd name="connsiteX1" fmla="*/ 4397906 w 4541922"/>
                  <a:gd name="connsiteY1" fmla="*/ 72008 h 288032"/>
                  <a:gd name="connsiteX2" fmla="*/ 4397906 w 4541922"/>
                  <a:gd name="connsiteY2" fmla="*/ 0 h 288032"/>
                  <a:gd name="connsiteX3" fmla="*/ 4541922 w 4541922"/>
                  <a:gd name="connsiteY3" fmla="*/ 144016 h 288032"/>
                  <a:gd name="connsiteX4" fmla="*/ 4397906 w 4541922"/>
                  <a:gd name="connsiteY4" fmla="*/ 288032 h 288032"/>
                  <a:gd name="connsiteX5" fmla="*/ 4397906 w 4541922"/>
                  <a:gd name="connsiteY5" fmla="*/ 216024 h 288032"/>
                  <a:gd name="connsiteX6" fmla="*/ 0 w 4541922"/>
                  <a:gd name="connsiteY6" fmla="*/ 216024 h 288032"/>
                  <a:gd name="connsiteX7" fmla="*/ 0 w 4541922"/>
                  <a:gd name="connsiteY7" fmla="*/ 72008 h 288032"/>
                  <a:gd name="connsiteX0" fmla="*/ 17756 w 4559678"/>
                  <a:gd name="connsiteY0" fmla="*/ 72008 h 288032"/>
                  <a:gd name="connsiteX1" fmla="*/ 4415662 w 4559678"/>
                  <a:gd name="connsiteY1" fmla="*/ 72008 h 288032"/>
                  <a:gd name="connsiteX2" fmla="*/ 4415662 w 4559678"/>
                  <a:gd name="connsiteY2" fmla="*/ 0 h 288032"/>
                  <a:gd name="connsiteX3" fmla="*/ 4559678 w 4559678"/>
                  <a:gd name="connsiteY3" fmla="*/ 144016 h 288032"/>
                  <a:gd name="connsiteX4" fmla="*/ 4415662 w 4559678"/>
                  <a:gd name="connsiteY4" fmla="*/ 288032 h 288032"/>
                  <a:gd name="connsiteX5" fmla="*/ 4415662 w 4559678"/>
                  <a:gd name="connsiteY5" fmla="*/ 216024 h 288032"/>
                  <a:gd name="connsiteX6" fmla="*/ 0 w 4559678"/>
                  <a:gd name="connsiteY6" fmla="*/ 180513 h 288032"/>
                  <a:gd name="connsiteX7" fmla="*/ 17756 w 4559678"/>
                  <a:gd name="connsiteY7" fmla="*/ 72008 h 288032"/>
                  <a:gd name="connsiteX0" fmla="*/ 1 w 4559678"/>
                  <a:gd name="connsiteY0" fmla="*/ 125274 h 288032"/>
                  <a:gd name="connsiteX1" fmla="*/ 4415662 w 4559678"/>
                  <a:gd name="connsiteY1" fmla="*/ 72008 h 288032"/>
                  <a:gd name="connsiteX2" fmla="*/ 4415662 w 4559678"/>
                  <a:gd name="connsiteY2" fmla="*/ 0 h 288032"/>
                  <a:gd name="connsiteX3" fmla="*/ 4559678 w 4559678"/>
                  <a:gd name="connsiteY3" fmla="*/ 144016 h 288032"/>
                  <a:gd name="connsiteX4" fmla="*/ 4415662 w 4559678"/>
                  <a:gd name="connsiteY4" fmla="*/ 288032 h 288032"/>
                  <a:gd name="connsiteX5" fmla="*/ 4415662 w 4559678"/>
                  <a:gd name="connsiteY5" fmla="*/ 216024 h 288032"/>
                  <a:gd name="connsiteX6" fmla="*/ 0 w 4559678"/>
                  <a:gd name="connsiteY6" fmla="*/ 180513 h 288032"/>
                  <a:gd name="connsiteX7" fmla="*/ 1 w 4559678"/>
                  <a:gd name="connsiteY7" fmla="*/ 125274 h 288032"/>
                  <a:gd name="connsiteX0" fmla="*/ 17757 w 4577434"/>
                  <a:gd name="connsiteY0" fmla="*/ 125274 h 288032"/>
                  <a:gd name="connsiteX1" fmla="*/ 4433418 w 4577434"/>
                  <a:gd name="connsiteY1" fmla="*/ 72008 h 288032"/>
                  <a:gd name="connsiteX2" fmla="*/ 4433418 w 4577434"/>
                  <a:gd name="connsiteY2" fmla="*/ 0 h 288032"/>
                  <a:gd name="connsiteX3" fmla="*/ 4577434 w 4577434"/>
                  <a:gd name="connsiteY3" fmla="*/ 144016 h 288032"/>
                  <a:gd name="connsiteX4" fmla="*/ 4433418 w 4577434"/>
                  <a:gd name="connsiteY4" fmla="*/ 288032 h 288032"/>
                  <a:gd name="connsiteX5" fmla="*/ 4433418 w 4577434"/>
                  <a:gd name="connsiteY5" fmla="*/ 216024 h 288032"/>
                  <a:gd name="connsiteX6" fmla="*/ 0 w 4577434"/>
                  <a:gd name="connsiteY6" fmla="*/ 145003 h 288032"/>
                  <a:gd name="connsiteX7" fmla="*/ 17757 w 4577434"/>
                  <a:gd name="connsiteY7" fmla="*/ 125274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7434" h="288032">
                    <a:moveTo>
                      <a:pt x="17757" y="125274"/>
                    </a:moveTo>
                    <a:lnTo>
                      <a:pt x="4433418" y="72008"/>
                    </a:lnTo>
                    <a:lnTo>
                      <a:pt x="4433418" y="0"/>
                    </a:lnTo>
                    <a:lnTo>
                      <a:pt x="4577434" y="144016"/>
                    </a:lnTo>
                    <a:lnTo>
                      <a:pt x="4433418" y="288032"/>
                    </a:lnTo>
                    <a:lnTo>
                      <a:pt x="4433418" y="216024"/>
                    </a:lnTo>
                    <a:lnTo>
                      <a:pt x="0" y="145003"/>
                    </a:lnTo>
                    <a:cubicBezTo>
                      <a:pt x="0" y="126590"/>
                      <a:pt x="17757" y="143687"/>
                      <a:pt x="17757" y="12527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50000">
                    <a:srgbClr val="FFFF00"/>
                  </a:gs>
                  <a:gs pos="100000">
                    <a:srgbClr val="92D050"/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408983" y="4215721"/>
                <a:ext cx="5663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i="1" dirty="0" smtClean="0"/>
                  <a:t>Local</a:t>
                </a:r>
                <a:endParaRPr lang="fr-FR" sz="1400" b="1" i="1" dirty="0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5199052" y="4215720"/>
                <a:ext cx="8392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i="1" dirty="0" smtClean="0"/>
                  <a:t>Regional</a:t>
                </a:r>
                <a:endParaRPr lang="fr-FR" sz="1400" b="1" i="1" dirty="0"/>
              </a:p>
            </p:txBody>
          </p:sp>
          <p:cxnSp>
            <p:nvCxnSpPr>
              <p:cNvPr id="85" name="Connecteur droit avec flèche 84"/>
              <p:cNvCxnSpPr>
                <a:stCxn id="14" idx="2"/>
                <a:endCxn id="80" idx="0"/>
              </p:cNvCxnSpPr>
              <p:nvPr/>
            </p:nvCxnSpPr>
            <p:spPr>
              <a:xfrm>
                <a:off x="2388942" y="5108603"/>
                <a:ext cx="1299599" cy="3366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avec flèche 86"/>
              <p:cNvCxnSpPr>
                <a:stCxn id="16" idx="2"/>
                <a:endCxn id="80" idx="0"/>
              </p:cNvCxnSpPr>
              <p:nvPr/>
            </p:nvCxnSpPr>
            <p:spPr>
              <a:xfrm flipH="1">
                <a:off x="3688541" y="5103920"/>
                <a:ext cx="1440424" cy="3413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Chevron 99"/>
              <p:cNvSpPr/>
              <p:nvPr/>
            </p:nvSpPr>
            <p:spPr>
              <a:xfrm>
                <a:off x="2886603" y="4824756"/>
                <a:ext cx="360040" cy="279163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Chevron 103"/>
              <p:cNvSpPr/>
              <p:nvPr/>
            </p:nvSpPr>
            <p:spPr>
              <a:xfrm>
                <a:off x="4110735" y="4815138"/>
                <a:ext cx="360040" cy="279163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Flèche courbée vers le bas 111"/>
              <p:cNvSpPr/>
              <p:nvPr/>
            </p:nvSpPr>
            <p:spPr>
              <a:xfrm rot="5400000">
                <a:off x="5665590" y="1577138"/>
                <a:ext cx="299962" cy="168443"/>
              </a:xfrm>
              <a:prstGeom prst="curvedDownArrow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Flèche courbée vers le bas 112"/>
              <p:cNvSpPr/>
              <p:nvPr/>
            </p:nvSpPr>
            <p:spPr>
              <a:xfrm rot="5400000">
                <a:off x="3079489" y="3751554"/>
                <a:ext cx="299962" cy="168443"/>
              </a:xfrm>
              <a:prstGeom prst="curvedDownArrow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Flèche courbée vers le bas 113"/>
              <p:cNvSpPr/>
              <p:nvPr/>
            </p:nvSpPr>
            <p:spPr>
              <a:xfrm rot="5400000">
                <a:off x="5646655" y="3712885"/>
                <a:ext cx="299962" cy="168443"/>
              </a:xfrm>
              <a:prstGeom prst="curvedDownArrow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Flèche courbée vers le bas 114"/>
              <p:cNvSpPr/>
              <p:nvPr/>
            </p:nvSpPr>
            <p:spPr>
              <a:xfrm rot="5400000">
                <a:off x="4336200" y="5703328"/>
                <a:ext cx="299962" cy="168443"/>
              </a:xfrm>
              <a:prstGeom prst="curvedDownArrow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0" name="Connecteur droit 19"/>
            <p:cNvCxnSpPr/>
            <p:nvPr/>
          </p:nvCxnSpPr>
          <p:spPr>
            <a:xfrm>
              <a:off x="1799546" y="2553406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lèche courbée vers le bas 108"/>
            <p:cNvSpPr/>
            <p:nvPr/>
          </p:nvSpPr>
          <p:spPr>
            <a:xfrm rot="5400000">
              <a:off x="3431364" y="2457447"/>
              <a:ext cx="299962" cy="168443"/>
            </a:xfrm>
            <a:prstGeom prst="curvedDownArrow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9" name="Titre 1"/>
          <p:cNvSpPr txBox="1">
            <a:spLocks/>
          </p:cNvSpPr>
          <p:nvPr/>
        </p:nvSpPr>
        <p:spPr>
          <a:xfrm>
            <a:off x="515262" y="-1062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53" y="163819"/>
            <a:ext cx="1116587" cy="60295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835216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Scheme of the integrated approach implemented in the framework of the </a:t>
            </a:r>
            <a:r>
              <a:rPr lang="en-US" sz="2000" b="1" dirty="0" smtClean="0">
                <a:solidFill>
                  <a:srgbClr val="0070C0"/>
                </a:solidFill>
              </a:rPr>
              <a:t>project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4463554" y="2395071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524" y="1426941"/>
            <a:ext cx="8568952" cy="497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err="1" smtClean="0"/>
              <a:t>Workpackages</a:t>
            </a:r>
            <a:r>
              <a:rPr lang="fr-FR" sz="2000" b="1" dirty="0" smtClean="0"/>
              <a:t> </a:t>
            </a:r>
            <a:r>
              <a:rPr lang="fr-FR" sz="2000" b="1" dirty="0" smtClean="0"/>
              <a:t>&amp;</a:t>
            </a:r>
            <a:r>
              <a:rPr lang="fr-FR" sz="2000" b="1" dirty="0" smtClean="0"/>
              <a:t> leaders</a:t>
            </a:r>
            <a:endParaRPr lang="fr-FR" sz="2000" b="1" dirty="0" smtClean="0"/>
          </a:p>
          <a:p>
            <a:pPr marL="0" indent="0">
              <a:buNone/>
            </a:pPr>
            <a:endParaRPr lang="fr-FR" sz="800" b="1" dirty="0" smtClean="0"/>
          </a:p>
          <a:p>
            <a:r>
              <a:rPr lang="fr-FR" sz="2000" b="1" dirty="0" smtClean="0"/>
              <a:t>WP 1 </a:t>
            </a:r>
            <a:r>
              <a:rPr lang="en-GB" sz="2000" b="1" dirty="0"/>
              <a:t>: Physical experimental characterization of spatial soil </a:t>
            </a:r>
            <a:r>
              <a:rPr lang="en-GB" sz="2000" b="1" dirty="0" smtClean="0"/>
              <a:t>variability </a:t>
            </a:r>
            <a:r>
              <a:rPr lang="fr-FR" sz="2000" dirty="0" smtClean="0"/>
              <a:t>(</a:t>
            </a:r>
            <a:r>
              <a:rPr lang="fr-FR" sz="2000" dirty="0" err="1" smtClean="0"/>
              <a:t>IsTerre</a:t>
            </a:r>
            <a:r>
              <a:rPr lang="fr-FR" sz="2000" dirty="0" smtClean="0"/>
              <a:t>, C. </a:t>
            </a:r>
            <a:r>
              <a:rPr lang="fr-FR" sz="2000" dirty="0" err="1"/>
              <a:t>C</a:t>
            </a:r>
            <a:r>
              <a:rPr lang="fr-FR" sz="2000" dirty="0" err="1" smtClean="0"/>
              <a:t>ornou</a:t>
            </a:r>
            <a:r>
              <a:rPr lang="fr-FR" sz="2000" dirty="0" smtClean="0"/>
              <a:t>)</a:t>
            </a:r>
          </a:p>
          <a:p>
            <a:pPr marL="457200" lvl="1" indent="0"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Caractériser </a:t>
            </a:r>
            <a:r>
              <a:rPr lang="fr-FR" sz="1600" dirty="0">
                <a:solidFill>
                  <a:srgbClr val="0070C0"/>
                </a:solidFill>
              </a:rPr>
              <a:t>la variabilité spatiale des propriétés du sol expérimentalement par bruit </a:t>
            </a:r>
            <a:r>
              <a:rPr lang="fr-FR" sz="1600" dirty="0" smtClean="0">
                <a:solidFill>
                  <a:srgbClr val="0070C0"/>
                </a:solidFill>
              </a:rPr>
              <a:t>ambiant</a:t>
            </a:r>
          </a:p>
          <a:p>
            <a:r>
              <a:rPr lang="fr-FR" sz="2000" b="1" dirty="0" smtClean="0"/>
              <a:t>WP 2 : </a:t>
            </a:r>
            <a:r>
              <a:rPr lang="en-GB" sz="2000" b="1" dirty="0" smtClean="0"/>
              <a:t>Numerical modelling of wave propagation at local and regional scale </a:t>
            </a:r>
            <a:r>
              <a:rPr lang="fr-FR" sz="2000" dirty="0" smtClean="0"/>
              <a:t>(BRGM, F. De Martin)</a:t>
            </a:r>
          </a:p>
          <a:p>
            <a:pPr marL="400050" lvl="1" indent="0"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Modélisation </a:t>
            </a:r>
            <a:r>
              <a:rPr lang="fr-FR" sz="1600" dirty="0">
                <a:solidFill>
                  <a:srgbClr val="0070C0"/>
                </a:solidFill>
              </a:rPr>
              <a:t>numériques </a:t>
            </a:r>
            <a:r>
              <a:rPr lang="fr-FR" sz="1600" dirty="0" smtClean="0">
                <a:solidFill>
                  <a:srgbClr val="0070C0"/>
                </a:solidFill>
              </a:rPr>
              <a:t>de </a:t>
            </a:r>
            <a:r>
              <a:rPr lang="fr-FR" sz="1600" dirty="0">
                <a:solidFill>
                  <a:srgbClr val="0070C0"/>
                </a:solidFill>
              </a:rPr>
              <a:t>la propagation des ondes de la source au </a:t>
            </a:r>
            <a:r>
              <a:rPr lang="fr-FR" sz="1600" dirty="0" smtClean="0">
                <a:solidFill>
                  <a:srgbClr val="0070C0"/>
                </a:solidFill>
              </a:rPr>
              <a:t>site tenant compte de la variabilité à différentes échelles</a:t>
            </a:r>
          </a:p>
          <a:p>
            <a:r>
              <a:rPr lang="fr-FR" sz="2000" b="1" dirty="0" smtClean="0"/>
              <a:t>WP 3 : </a:t>
            </a:r>
            <a:r>
              <a:rPr lang="en-GB" sz="2000" b="1" dirty="0"/>
              <a:t>Impact of spatial variability on structural response and </a:t>
            </a:r>
            <a:r>
              <a:rPr lang="en-GB" sz="2000" b="1" dirty="0" smtClean="0"/>
              <a:t>vulnerability </a:t>
            </a:r>
            <a:r>
              <a:rPr lang="fr-FR" sz="2000" dirty="0" smtClean="0"/>
              <a:t>(EDF, I. </a:t>
            </a:r>
            <a:r>
              <a:rPr lang="fr-FR" sz="2000" dirty="0" err="1"/>
              <a:t>Z</a:t>
            </a:r>
            <a:r>
              <a:rPr lang="fr-FR" sz="2000" dirty="0" err="1" smtClean="0"/>
              <a:t>entner</a:t>
            </a:r>
            <a:r>
              <a:rPr lang="fr-FR" sz="2000" dirty="0" smtClean="0"/>
              <a:t>)</a:t>
            </a:r>
          </a:p>
          <a:p>
            <a:pPr marL="457200" lvl="1" indent="0"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Evaluation de </a:t>
            </a:r>
            <a:r>
              <a:rPr lang="fr-FR" sz="1600" dirty="0">
                <a:solidFill>
                  <a:srgbClr val="0070C0"/>
                </a:solidFill>
              </a:rPr>
              <a:t>l’impact de la variabilité sur les structures, </a:t>
            </a:r>
            <a:r>
              <a:rPr lang="fr-FR" sz="1600" dirty="0" smtClean="0">
                <a:solidFill>
                  <a:srgbClr val="0070C0"/>
                </a:solidFill>
              </a:rPr>
              <a:t>calcul de courbes </a:t>
            </a:r>
            <a:r>
              <a:rPr lang="fr-FR" sz="1600" dirty="0">
                <a:solidFill>
                  <a:srgbClr val="0070C0"/>
                </a:solidFill>
              </a:rPr>
              <a:t>de fragilité</a:t>
            </a:r>
            <a:endParaRPr lang="fr-FR" sz="1600" dirty="0" smtClean="0">
              <a:solidFill>
                <a:srgbClr val="0070C0"/>
              </a:solidFill>
            </a:endParaRPr>
          </a:p>
          <a:p>
            <a:r>
              <a:rPr lang="fr-FR" sz="2000" b="1" dirty="0" smtClean="0"/>
              <a:t>WP 4 : </a:t>
            </a:r>
            <a:r>
              <a:rPr lang="en-GB" sz="2000" b="1" dirty="0" smtClean="0"/>
              <a:t>Integration </a:t>
            </a:r>
            <a:r>
              <a:rPr lang="en-GB" sz="2000" b="1" dirty="0"/>
              <a:t>for risk </a:t>
            </a:r>
            <a:r>
              <a:rPr lang="en-GB" sz="2000" b="1" dirty="0" smtClean="0"/>
              <a:t>assessment</a:t>
            </a:r>
            <a:r>
              <a:rPr lang="fr-FR" sz="2000" i="1" dirty="0"/>
              <a:t> </a:t>
            </a:r>
            <a:r>
              <a:rPr lang="fr-FR" sz="2000" dirty="0" smtClean="0"/>
              <a:t>(BRGM, P. </a:t>
            </a:r>
            <a:r>
              <a:rPr lang="fr-FR" sz="2000" dirty="0" err="1" smtClean="0"/>
              <a:t>Gehl</a:t>
            </a:r>
            <a:r>
              <a:rPr lang="fr-FR" sz="2000" dirty="0" smtClean="0"/>
              <a:t>)</a:t>
            </a:r>
            <a:endParaRPr lang="fr-FR" sz="2000" dirty="0"/>
          </a:p>
          <a:p>
            <a:pPr marL="400050" lvl="1" indent="0"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Les </a:t>
            </a:r>
            <a:r>
              <a:rPr lang="fr-FR" sz="1600" dirty="0">
                <a:solidFill>
                  <a:srgbClr val="0070C0"/>
                </a:solidFill>
              </a:rPr>
              <a:t>information sont </a:t>
            </a:r>
            <a:r>
              <a:rPr lang="fr-FR" sz="1600" dirty="0" smtClean="0">
                <a:solidFill>
                  <a:srgbClr val="0070C0"/>
                </a:solidFill>
              </a:rPr>
              <a:t>intégrées </a:t>
            </a:r>
            <a:r>
              <a:rPr lang="fr-FR" sz="1600" dirty="0">
                <a:solidFill>
                  <a:srgbClr val="0070C0"/>
                </a:solidFill>
              </a:rPr>
              <a:t>dans la chaine d’analyse de </a:t>
            </a:r>
            <a:r>
              <a:rPr lang="fr-FR" sz="1600" dirty="0" smtClean="0">
                <a:solidFill>
                  <a:srgbClr val="0070C0"/>
                </a:solidFill>
              </a:rPr>
              <a:t>risque  </a:t>
            </a:r>
            <a:r>
              <a:rPr lang="fr-FR" sz="1600" dirty="0">
                <a:solidFill>
                  <a:srgbClr val="0070C0"/>
                </a:solidFill>
              </a:rPr>
              <a:t>(réseaux Bayésiens).</a:t>
            </a:r>
            <a:endParaRPr lang="fr-FR" sz="1600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09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632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6</a:t>
            </a:fld>
            <a:endParaRPr lang="fr-FR" dirty="0"/>
          </a:p>
        </p:txBody>
      </p:sp>
      <p:pic>
        <p:nvPicPr>
          <p:cNvPr id="11" name="Image 7" descr="random_vert_k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 t="5907" r="38457"/>
          <a:stretch>
            <a:fillRect/>
          </a:stretch>
        </p:blipFill>
        <p:spPr bwMode="auto">
          <a:xfrm>
            <a:off x="6539114" y="652230"/>
            <a:ext cx="2174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5415" r="2042"/>
          <a:stretch>
            <a:fillRect/>
          </a:stretch>
        </p:blipFill>
        <p:spPr bwMode="auto">
          <a:xfrm>
            <a:off x="5587106" y="3984383"/>
            <a:ext cx="3369264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30"/>
          <p:cNvSpPr txBox="1">
            <a:spLocks noGrp="1"/>
          </p:cNvSpPr>
          <p:nvPr>
            <p:ph idx="1"/>
          </p:nvPr>
        </p:nvSpPr>
        <p:spPr bwMode="auto">
          <a:xfrm>
            <a:off x="611188" y="1227138"/>
            <a:ext cx="822325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indent="0">
              <a:spcBef>
                <a:spcPct val="20000"/>
              </a:spcBef>
              <a:buSzPct val="115000"/>
              <a:buNone/>
              <a:defRPr/>
            </a:pPr>
            <a:r>
              <a:rPr lang="fr-FR" sz="2000" kern="0" dirty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r>
              <a:rPr lang="fr-FR" sz="2400" kern="0" dirty="0" err="1" smtClean="0">
                <a:solidFill>
                  <a:schemeClr val="tx2"/>
                </a:solidFill>
              </a:rPr>
              <a:t>Numerical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err="1" smtClean="0">
                <a:solidFill>
                  <a:schemeClr val="tx2"/>
                </a:solidFill>
              </a:rPr>
              <a:t>modelling</a:t>
            </a:r>
            <a:endParaRPr lang="fr-FR" sz="2400" kern="0" dirty="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kern="0" dirty="0">
              <a:solidFill>
                <a:schemeClr val="hlink"/>
              </a:solidFill>
              <a:latin typeface="+mn-lt"/>
              <a:cs typeface="+mn-cs"/>
            </a:endParaRPr>
          </a:p>
        </p:txBody>
      </p:sp>
      <p:sp>
        <p:nvSpPr>
          <p:cNvPr id="14" name="Espace réservé du contenu 30"/>
          <p:cNvSpPr txBox="1">
            <a:spLocks/>
          </p:cNvSpPr>
          <p:nvPr/>
        </p:nvSpPr>
        <p:spPr bwMode="auto">
          <a:xfrm>
            <a:off x="673546" y="1843882"/>
            <a:ext cx="57578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Horizontal and vertical variability of soil properties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- 3D models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tx2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Material properties take positive values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600" dirty="0" smtClean="0">
                <a:latin typeface="Arial" charset="0"/>
                <a:cs typeface="+mn-cs"/>
              </a:rPr>
              <a:t>Lognormal distribution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sz="2000" dirty="0" smtClean="0">
              <a:solidFill>
                <a:schemeClr val="tx2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needed to construct the random fields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- Mean </a:t>
            </a:r>
            <a:r>
              <a:rPr lang="en-US" sz="1600" dirty="0" err="1" smtClean="0">
                <a:latin typeface="Arial" charset="0"/>
                <a:cs typeface="+mn-cs"/>
              </a:rPr>
              <a:t>m</a:t>
            </a:r>
            <a:r>
              <a:rPr lang="en-US" sz="1600" baseline="-25000" dirty="0" err="1" smtClean="0">
                <a:latin typeface="Arial" charset="0"/>
                <a:cs typeface="+mn-cs"/>
              </a:rPr>
              <a:t>G</a:t>
            </a:r>
            <a:r>
              <a:rPr lang="en-US" sz="1600" dirty="0" smtClean="0">
                <a:latin typeface="Arial" charset="0"/>
                <a:cs typeface="+mn-cs"/>
              </a:rPr>
              <a:t> + </a:t>
            </a:r>
            <a:r>
              <a:rPr lang="en-US" sz="1600" dirty="0" err="1" smtClean="0">
                <a:latin typeface="Arial" charset="0"/>
                <a:cs typeface="+mn-cs"/>
              </a:rPr>
              <a:t>std</a:t>
            </a:r>
            <a:r>
              <a:rPr lang="en-US" sz="1600" dirty="0" smtClean="0">
                <a:latin typeface="Arial" charset="0"/>
                <a:cs typeface="+mn-cs"/>
              </a:rPr>
              <a:t> </a:t>
            </a:r>
            <a:r>
              <a:rPr lang="en-US" sz="1600" dirty="0" smtClean="0">
                <a:latin typeface="Arial" charset="0"/>
                <a:cs typeface="+mn-cs"/>
                <a:sym typeface="Symbol" panose="05050102010706020507" pitchFamily="18" charset="2"/>
              </a:rPr>
              <a:t></a:t>
            </a:r>
            <a:r>
              <a:rPr lang="en-US" sz="1600" dirty="0" smtClean="0">
                <a:latin typeface="Arial" charset="0"/>
                <a:cs typeface="+mn-cs"/>
              </a:rPr>
              <a:t> (</a:t>
            </a:r>
            <a:r>
              <a:rPr lang="en-US" sz="1600" dirty="0" err="1" smtClean="0">
                <a:latin typeface="Arial" charset="0"/>
                <a:cs typeface="+mn-cs"/>
              </a:rPr>
              <a:t>ou</a:t>
            </a:r>
            <a:r>
              <a:rPr lang="en-US" sz="1600" dirty="0" smtClean="0">
                <a:latin typeface="Arial" charset="0"/>
                <a:cs typeface="+mn-cs"/>
              </a:rPr>
              <a:t> COV) + 3 correlation lengths (</a:t>
            </a:r>
            <a:r>
              <a:rPr lang="en-US" sz="1600" dirty="0" err="1" smtClean="0">
                <a:latin typeface="Arial" charset="0"/>
                <a:cs typeface="+mn-cs"/>
              </a:rPr>
              <a:t>x,y,z</a:t>
            </a:r>
            <a:r>
              <a:rPr lang="en-US" sz="1600" dirty="0" smtClean="0">
                <a:latin typeface="Arial" charset="0"/>
                <a:cs typeface="+mn-cs"/>
              </a:rPr>
              <a:t>)</a:t>
            </a:r>
            <a:endParaRPr lang="en-US" dirty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852" y="5307013"/>
            <a:ext cx="486251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Analytical</a:t>
            </a:r>
            <a:r>
              <a:rPr lang="fr-FR" sz="1600" dirty="0" smtClean="0">
                <a:solidFill>
                  <a:schemeClr val="tx2"/>
                </a:solidFill>
                <a:latin typeface="Arial" charset="0"/>
                <a:cs typeface="+mn-cs"/>
              </a:rPr>
              <a:t> expressions for 3D </a:t>
            </a:r>
            <a:r>
              <a:rPr lang="fr-FR" sz="16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random</a:t>
            </a:r>
            <a:r>
              <a:rPr lang="fr-FR" sz="1600" dirty="0" smtClean="0">
                <a:solidFill>
                  <a:schemeClr val="tx2"/>
                </a:solidFill>
                <a:latin typeface="Arial" charset="0"/>
                <a:cs typeface="+mn-cs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fields</a:t>
            </a:r>
            <a:r>
              <a:rPr lang="fr-FR" sz="1600" dirty="0" smtClean="0">
                <a:solidFill>
                  <a:schemeClr val="tx2"/>
                </a:solidFill>
                <a:latin typeface="Arial" charset="0"/>
                <a:cs typeface="+mn-cs"/>
              </a:rPr>
              <a:t> by the </a:t>
            </a:r>
            <a:r>
              <a:rPr lang="fr-FR" sz="16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Karhunen-Loève</a:t>
            </a:r>
            <a:r>
              <a:rPr lang="fr-FR" sz="1600" dirty="0" smtClean="0">
                <a:solidFill>
                  <a:schemeClr val="tx2"/>
                </a:solidFill>
                <a:latin typeface="Arial" charset="0"/>
                <a:cs typeface="+mn-cs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Arial" charset="0"/>
                <a:cs typeface="+mn-cs"/>
              </a:rPr>
              <a:t>expansion – </a:t>
            </a:r>
            <a:r>
              <a:rPr lang="fr-FR" sz="16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implementation</a:t>
            </a:r>
            <a:r>
              <a:rPr lang="fr-FR" sz="1600" dirty="0" smtClean="0">
                <a:solidFill>
                  <a:schemeClr val="tx2"/>
                </a:solidFill>
                <a:latin typeface="Arial" charset="0"/>
                <a:cs typeface="+mn-cs"/>
              </a:rPr>
              <a:t> in </a:t>
            </a:r>
            <a:r>
              <a:rPr lang="fr-FR" sz="16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Code_Aster</a:t>
            </a:r>
            <a:r>
              <a:rPr lang="fr-FR" sz="1600" dirty="0" smtClean="0">
                <a:solidFill>
                  <a:schemeClr val="tx2"/>
                </a:solidFill>
                <a:latin typeface="Arial" charset="0"/>
                <a:cs typeface="+mn-cs"/>
              </a:rPr>
              <a:t> (and EFISPEC)</a:t>
            </a:r>
            <a:endParaRPr lang="fr-FR" sz="1600" kern="0" dirty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grpSp>
        <p:nvGrpSpPr>
          <p:cNvPr id="16" name="Groupe 1"/>
          <p:cNvGrpSpPr>
            <a:grpSpLocks/>
          </p:cNvGrpSpPr>
          <p:nvPr/>
        </p:nvGrpSpPr>
        <p:grpSpPr bwMode="auto">
          <a:xfrm>
            <a:off x="659315" y="4262433"/>
            <a:ext cx="4751387" cy="648274"/>
            <a:chOff x="827584" y="3392070"/>
            <a:chExt cx="4752528" cy="648361"/>
          </a:xfrm>
        </p:grpSpPr>
        <p:graphicFrame>
          <p:nvGraphicFramePr>
            <p:cNvPr id="17" name="Object 56"/>
            <p:cNvGraphicFramePr>
              <a:graphicFrameLocks noChangeAspect="1"/>
            </p:cNvGraphicFramePr>
            <p:nvPr/>
          </p:nvGraphicFramePr>
          <p:xfrm>
            <a:off x="827584" y="3529510"/>
            <a:ext cx="2547829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Équation" r:id="rId7" imgW="1625600" imgH="228600" progId="Equation.3">
                    <p:embed/>
                  </p:oleObj>
                </mc:Choice>
                <mc:Fallback>
                  <p:oleObj name="Équation" r:id="rId7" imgW="1625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3529510"/>
                          <a:ext cx="2547829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ZoneTexte 17"/>
            <p:cNvSpPr txBox="1"/>
            <p:nvPr/>
          </p:nvSpPr>
          <p:spPr>
            <a:xfrm>
              <a:off x="3519042" y="3455578"/>
              <a:ext cx="2061070" cy="584853"/>
            </a:xfrm>
            <a:prstGeom prst="rect">
              <a:avLst/>
            </a:prstGeom>
            <a:solidFill>
              <a:schemeClr val="accent5">
                <a:alpha val="21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600" dirty="0" err="1" smtClean="0">
                  <a:solidFill>
                    <a:schemeClr val="tx2"/>
                  </a:solidFill>
                  <a:latin typeface="Arial" charset="0"/>
                  <a:cs typeface="+mn-cs"/>
                </a:rPr>
                <a:t>Gaussian</a:t>
              </a:r>
              <a:r>
                <a:rPr lang="fr-FR" sz="1600" dirty="0" smtClean="0">
                  <a:solidFill>
                    <a:schemeClr val="tx2"/>
                  </a:solidFill>
                  <a:latin typeface="Arial" charset="0"/>
                  <a:cs typeface="+mn-cs"/>
                </a:rPr>
                <a:t> </a:t>
              </a:r>
              <a:r>
                <a:rPr lang="fr-FR" sz="1600" dirty="0" err="1" smtClean="0">
                  <a:solidFill>
                    <a:schemeClr val="tx2"/>
                  </a:solidFill>
                  <a:latin typeface="Arial" charset="0"/>
                  <a:cs typeface="+mn-cs"/>
                </a:rPr>
                <a:t>random</a:t>
              </a:r>
              <a:r>
                <a:rPr lang="fr-FR" sz="1600" dirty="0" smtClean="0">
                  <a:solidFill>
                    <a:schemeClr val="tx2"/>
                  </a:solidFill>
                  <a:latin typeface="Arial" charset="0"/>
                  <a:cs typeface="+mn-cs"/>
                </a:rPr>
                <a:t> </a:t>
              </a:r>
              <a:r>
                <a:rPr lang="fr-FR" sz="1600" dirty="0" err="1" smtClean="0">
                  <a:solidFill>
                    <a:schemeClr val="tx2"/>
                  </a:solidFill>
                  <a:latin typeface="Arial" charset="0"/>
                  <a:cs typeface="+mn-cs"/>
                </a:rPr>
                <a:t>field</a:t>
              </a:r>
              <a:endParaRPr lang="fr-FR" sz="1600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844193" y="3392070"/>
              <a:ext cx="531940" cy="636672"/>
            </a:xfrm>
            <a:prstGeom prst="ellipse">
              <a:avLst/>
            </a:prstGeom>
            <a:solidFill>
              <a:schemeClr val="accent5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2039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737" y="1792977"/>
            <a:ext cx="6339380" cy="4236602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dirty="0"/>
              <a:t>	</a:t>
            </a:r>
            <a:r>
              <a:rPr lang="fr-FR" sz="1800" b="1" dirty="0" smtClean="0">
                <a:sym typeface="Symbol" panose="05050102010706020507" pitchFamily="18" charset="2"/>
              </a:rPr>
              <a:t> </a:t>
            </a:r>
            <a:r>
              <a:rPr lang="fr-FR" sz="1800" b="1" dirty="0" err="1" smtClean="0"/>
              <a:t>Determine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correlation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length</a:t>
            </a:r>
            <a:r>
              <a:rPr lang="fr-FR" sz="1800" b="1" dirty="0" smtClean="0"/>
              <a:t> and </a:t>
            </a:r>
            <a:r>
              <a:rPr lang="fr-FR" sz="1800" b="1" dirty="0"/>
              <a:t>coefficient of </a:t>
            </a:r>
            <a:r>
              <a:rPr lang="fr-FR" sz="1800" b="1" dirty="0" smtClean="0"/>
              <a:t>variation of </a:t>
            </a:r>
            <a:r>
              <a:rPr lang="fr-FR" sz="1800" b="1" dirty="0" smtClean="0"/>
              <a:t>S-</a:t>
            </a:r>
            <a:r>
              <a:rPr lang="fr-FR" sz="1800" b="1" dirty="0" err="1" smtClean="0"/>
              <a:t>wave</a:t>
            </a:r>
            <a:r>
              <a:rPr lang="fr-FR" sz="1800" b="1" dirty="0" smtClean="0"/>
              <a:t> underground </a:t>
            </a:r>
            <a:r>
              <a:rPr lang="fr-FR" sz="1800" b="1" dirty="0" err="1" smtClean="0"/>
              <a:t>properties</a:t>
            </a:r>
            <a:r>
              <a:rPr lang="fr-FR" sz="1800" b="1" dirty="0" smtClean="0"/>
              <a:t> </a:t>
            </a:r>
            <a:r>
              <a:rPr lang="fr-FR" sz="1800" b="1" dirty="0" smtClean="0"/>
              <a:t>for the </a:t>
            </a:r>
            <a:r>
              <a:rPr lang="fr-FR" sz="1800" b="1" dirty="0" err="1" smtClean="0"/>
              <a:t>random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fields</a:t>
            </a:r>
            <a:endParaRPr lang="fr-FR" sz="1800" b="1" dirty="0" smtClean="0"/>
          </a:p>
          <a:p>
            <a:pPr marL="512445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Investigation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noise interferometry in terms of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amplitude variation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(link with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heretoregenity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characteristics)</a:t>
            </a:r>
          </a:p>
          <a:p>
            <a:pPr marL="512445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Investigation of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active and passive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seismics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estimating spatial variation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fr-FR" sz="1600" dirty="0" smtClean="0"/>
          </a:p>
          <a:p>
            <a:pPr marL="57150" indent="0">
              <a:spcBef>
                <a:spcPts val="1200"/>
              </a:spcBef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Argostoli test site</a:t>
            </a:r>
            <a:endParaRPr lang="fr-FR" sz="2400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fr-FR" sz="2000" b="1" dirty="0"/>
              <a:t>	</a:t>
            </a:r>
            <a:r>
              <a:rPr lang="fr-FR" sz="1800" b="1" dirty="0" smtClean="0">
                <a:sym typeface="Symbol" panose="05050102010706020507" pitchFamily="18" charset="2"/>
              </a:rPr>
              <a:t> </a:t>
            </a:r>
            <a:r>
              <a:rPr lang="de-CH" sz="1800" b="1" dirty="0" smtClean="0"/>
              <a:t>Experimental </a:t>
            </a:r>
            <a:r>
              <a:rPr lang="de-CH" sz="1800" b="1" dirty="0" err="1" smtClean="0"/>
              <a:t>campaign</a:t>
            </a:r>
            <a:r>
              <a:rPr lang="de-CH" sz="1800" b="1" dirty="0" smtClean="0"/>
              <a:t> </a:t>
            </a:r>
            <a:r>
              <a:rPr lang="de-CH" sz="1800" b="1" dirty="0"/>
              <a:t>June 30th – </a:t>
            </a:r>
            <a:r>
              <a:rPr lang="de-CH" sz="1800" b="1" dirty="0" err="1"/>
              <a:t>July</a:t>
            </a:r>
            <a:r>
              <a:rPr lang="de-CH" sz="1800" b="1" dirty="0"/>
              <a:t> 11th</a:t>
            </a:r>
          </a:p>
          <a:p>
            <a:pPr marL="0" lvl="1" indent="0">
              <a:buNone/>
            </a:pP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3626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8259" y="5032911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/>
              <a:t>Participants</a:t>
            </a:r>
            <a:endParaRPr lang="de-CH" sz="1600" b="1" dirty="0" smtClean="0"/>
          </a:p>
          <a:p>
            <a:r>
              <a:rPr lang="de-CH" sz="1600" dirty="0" err="1" smtClean="0"/>
              <a:t>ISTerre</a:t>
            </a:r>
            <a:r>
              <a:rPr lang="de-CH" sz="1600" dirty="0" smtClean="0"/>
              <a:t>: C. </a:t>
            </a:r>
            <a:r>
              <a:rPr lang="de-CH" sz="1600" dirty="0" err="1" smtClean="0"/>
              <a:t>Cornou</a:t>
            </a:r>
            <a:r>
              <a:rPr lang="de-CH" sz="1600" dirty="0" smtClean="0"/>
              <a:t>, B. </a:t>
            </a:r>
            <a:r>
              <a:rPr lang="de-CH" sz="1600" dirty="0" err="1" smtClean="0"/>
              <a:t>Guillier</a:t>
            </a:r>
            <a:r>
              <a:rPr lang="de-CH" sz="1600" dirty="0" smtClean="0"/>
              <a:t>, </a:t>
            </a:r>
            <a:r>
              <a:rPr lang="de-CH" sz="1600" dirty="0" smtClean="0"/>
              <a:t>P</a:t>
            </a:r>
            <a:r>
              <a:rPr lang="de-CH" sz="1600" dirty="0" smtClean="0"/>
              <a:t>. </a:t>
            </a:r>
            <a:r>
              <a:rPr lang="de-CH" sz="1600" dirty="0" err="1" smtClean="0"/>
              <a:t>Ballaz</a:t>
            </a:r>
            <a:r>
              <a:rPr lang="de-CH" sz="1600" dirty="0" smtClean="0"/>
              <a:t>, L. </a:t>
            </a:r>
            <a:r>
              <a:rPr lang="de-CH" sz="1600" dirty="0" err="1" smtClean="0"/>
              <a:t>Gisselbrecht</a:t>
            </a:r>
            <a:endParaRPr lang="de-CH" sz="1600" dirty="0" smtClean="0"/>
          </a:p>
          <a:p>
            <a:r>
              <a:rPr lang="de-CH" sz="1600" dirty="0" smtClean="0"/>
              <a:t>ITSAK: N. </a:t>
            </a:r>
            <a:r>
              <a:rPr lang="de-CH" sz="1600" dirty="0" err="1" smtClean="0"/>
              <a:t>Theodulidis</a:t>
            </a:r>
            <a:r>
              <a:rPr lang="de-CH" sz="1600" dirty="0" smtClean="0"/>
              <a:t>, Ioannis</a:t>
            </a:r>
          </a:p>
          <a:p>
            <a:r>
              <a:rPr lang="de-CH" sz="1600" dirty="0" smtClean="0"/>
              <a:t>Kyoto univ. : H. </a:t>
            </a:r>
            <a:r>
              <a:rPr lang="de-CH" sz="1600" dirty="0" err="1" smtClean="0"/>
              <a:t>Kawase</a:t>
            </a:r>
            <a:endParaRPr lang="de-CH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66403" y="5085423"/>
            <a:ext cx="3023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algn="just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65 wireless geophones (3 components) + seismic equipment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5752" r="52138" b="35861"/>
          <a:stretch/>
        </p:blipFill>
        <p:spPr>
          <a:xfrm>
            <a:off x="6660232" y="2306812"/>
            <a:ext cx="2268994" cy="2085972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232737" y="1179068"/>
            <a:ext cx="8507908" cy="107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Identification of spatial </a:t>
            </a:r>
            <a:r>
              <a:rPr lang="fr-FR" sz="2400" dirty="0" err="1" smtClean="0">
                <a:solidFill>
                  <a:srgbClr val="0070C0"/>
                </a:solidFill>
              </a:rPr>
              <a:t>variability</a:t>
            </a:r>
            <a:r>
              <a:rPr lang="fr-FR" sz="2400" dirty="0" smtClean="0">
                <a:solidFill>
                  <a:srgbClr val="0070C0"/>
                </a:solidFill>
              </a:rPr>
              <a:t> of </a:t>
            </a:r>
            <a:r>
              <a:rPr lang="fr-FR" sz="2400" dirty="0" err="1" smtClean="0">
                <a:solidFill>
                  <a:srgbClr val="0070C0"/>
                </a:solidFill>
              </a:rPr>
              <a:t>soil</a:t>
            </a:r>
            <a:r>
              <a:rPr lang="fr-FR" sz="2400" dirty="0" smtClean="0">
                <a:solidFill>
                  <a:srgbClr val="0070C0"/>
                </a:solidFill>
              </a:rPr>
              <a:t> at local </a:t>
            </a:r>
            <a:r>
              <a:rPr lang="fr-FR" sz="2400" dirty="0" err="1" smtClean="0">
                <a:solidFill>
                  <a:srgbClr val="0070C0"/>
                </a:solidFill>
              </a:rPr>
              <a:t>scale</a:t>
            </a:r>
            <a:r>
              <a:rPr lang="fr-FR" sz="2400" dirty="0" smtClean="0">
                <a:solidFill>
                  <a:srgbClr val="0070C0"/>
                </a:solidFill>
              </a:rPr>
              <a:t> by ambiant noise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5963" y="5933550"/>
            <a:ext cx="3891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algn="just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ArrayA_NERA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Rock_SINAPS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 </a:t>
            </a:r>
          </a:p>
        </p:txBody>
      </p:sp>
    </p:spTree>
    <p:extLst>
      <p:ext uri="{BB962C8B-B14F-4D97-AF65-F5344CB8AC3E}">
        <p14:creationId xmlns:p14="http://schemas.microsoft.com/office/powerpoint/2010/main" val="242407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197" y="1216766"/>
            <a:ext cx="8223615" cy="497639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000" b="1" dirty="0" smtClean="0"/>
              <a:t>Experimental </a:t>
            </a:r>
            <a:r>
              <a:rPr lang="fr-FR" sz="2000" b="1" dirty="0" err="1" smtClean="0"/>
              <a:t>assessment</a:t>
            </a:r>
            <a:r>
              <a:rPr lang="fr-FR" sz="2000" b="1" dirty="0" smtClean="0"/>
              <a:t> at Argostoli </a:t>
            </a:r>
            <a:r>
              <a:rPr lang="fr-FR" sz="2000" b="1" dirty="0" err="1" smtClean="0"/>
              <a:t>july</a:t>
            </a:r>
            <a:r>
              <a:rPr lang="fr-FR" sz="2000" b="1" dirty="0" smtClean="0"/>
              <a:t> 2018 , </a:t>
            </a:r>
            <a:r>
              <a:rPr lang="fr-FR" sz="2000" b="1" dirty="0" err="1" smtClean="0"/>
              <a:t>ISTerre</a:t>
            </a:r>
            <a:r>
              <a:rPr lang="fr-FR" sz="2000" b="1" dirty="0" smtClean="0"/>
              <a:t> (Cécile </a:t>
            </a:r>
            <a:r>
              <a:rPr lang="fr-FR" sz="2000" b="1" dirty="0" err="1" smtClean="0"/>
              <a:t>Cornou</a:t>
            </a:r>
            <a:r>
              <a:rPr lang="fr-FR" sz="2000" b="1" dirty="0" smtClean="0"/>
              <a:t>)</a:t>
            </a:r>
            <a:endParaRPr lang="fr-FR" sz="20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6151"/>
            <a:ext cx="1428750" cy="7715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8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04" y="1717415"/>
            <a:ext cx="6567160" cy="438516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202945" y="4138540"/>
            <a:ext cx="4520415" cy="2582935"/>
            <a:chOff x="2236457" y="3455926"/>
            <a:chExt cx="4671085" cy="2692575"/>
          </a:xfrm>
        </p:grpSpPr>
        <p:sp>
          <p:nvSpPr>
            <p:cNvPr id="22" name="Rectangle 21"/>
            <p:cNvSpPr/>
            <p:nvPr/>
          </p:nvSpPr>
          <p:spPr>
            <a:xfrm>
              <a:off x="2236457" y="3455926"/>
              <a:ext cx="4671085" cy="2692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2505086" y="3527334"/>
              <a:ext cx="4166175" cy="2518979"/>
              <a:chOff x="115986" y="3802958"/>
              <a:chExt cx="4166175" cy="251897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5986" y="3928191"/>
                <a:ext cx="201880" cy="2256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6064" y="4795381"/>
                <a:ext cx="201880" cy="2256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6064" y="5662571"/>
                <a:ext cx="201880" cy="22563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6064" y="6055234"/>
                <a:ext cx="201880" cy="22563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382780" y="3802958"/>
                <a:ext cx="38874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dirty="0" smtClean="0"/>
                  <a:t>NERA 2011-2012 : </a:t>
                </a:r>
                <a:r>
                  <a:rPr lang="de-CH" sz="1600" dirty="0" err="1" smtClean="0"/>
                  <a:t>seismological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network</a:t>
                </a:r>
                <a:r>
                  <a:rPr lang="de-CH" sz="1600" dirty="0" smtClean="0"/>
                  <a:t> + </a:t>
                </a:r>
                <a:r>
                  <a:rPr lang="de-CH" sz="1600" dirty="0" err="1" smtClean="0"/>
                  <a:t>ambient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noise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measurements</a:t>
                </a:r>
                <a:r>
                  <a:rPr lang="de-CH" sz="1600" dirty="0" smtClean="0"/>
                  <a:t> (H/V </a:t>
                </a:r>
                <a:r>
                  <a:rPr lang="de-CH" sz="1600" dirty="0" err="1" smtClean="0"/>
                  <a:t>and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array</a:t>
                </a:r>
                <a:r>
                  <a:rPr lang="de-CH" sz="1600" dirty="0" smtClean="0"/>
                  <a:t>)</a:t>
                </a:r>
                <a:endParaRPr lang="fr-FR" sz="1600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382858" y="4707050"/>
                <a:ext cx="38993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dirty="0" smtClean="0"/>
                  <a:t>SINAPS 2013-2014: </a:t>
                </a:r>
                <a:r>
                  <a:rPr lang="de-CH" sz="1600" dirty="0" err="1" smtClean="0"/>
                  <a:t>seismological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network</a:t>
                </a:r>
                <a:r>
                  <a:rPr lang="de-CH" sz="1600" dirty="0" smtClean="0"/>
                  <a:t> + </a:t>
                </a:r>
                <a:r>
                  <a:rPr lang="de-CH" sz="1600" dirty="0" err="1" smtClean="0"/>
                  <a:t>ambient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noise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measurements</a:t>
                </a:r>
                <a:r>
                  <a:rPr lang="de-CH" sz="1600" dirty="0" smtClean="0"/>
                  <a:t> (H/V </a:t>
                </a:r>
                <a:r>
                  <a:rPr lang="de-CH" sz="1600" dirty="0" err="1" smtClean="0"/>
                  <a:t>and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array</a:t>
                </a:r>
                <a:r>
                  <a:rPr lang="de-CH" sz="1600" dirty="0" smtClean="0"/>
                  <a:t>)</a:t>
                </a:r>
                <a:endParaRPr lang="fr-FR" sz="1600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84279" y="5629846"/>
                <a:ext cx="3640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600" dirty="0" smtClean="0"/>
                  <a:t>EXAMIN 2018: </a:t>
                </a:r>
                <a:r>
                  <a:rPr lang="de-CH" sz="1600" dirty="0" err="1" smtClean="0"/>
                  <a:t>array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noise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measurements</a:t>
                </a:r>
                <a:endParaRPr lang="fr-FR" sz="1600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384279" y="5983383"/>
                <a:ext cx="3722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600" dirty="0" smtClean="0"/>
                  <a:t>EXAMIN 2018 : H/V + </a:t>
                </a:r>
                <a:r>
                  <a:rPr lang="de-CH" sz="1600" dirty="0" err="1" smtClean="0"/>
                  <a:t>noise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interferometry</a:t>
                </a:r>
                <a:endParaRPr lang="fr-F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70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9" y="1426079"/>
            <a:ext cx="5607582" cy="374441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57200" y="5565225"/>
            <a:ext cx="5102344" cy="774540"/>
            <a:chOff x="457201" y="5432447"/>
            <a:chExt cx="5102344" cy="774540"/>
          </a:xfrm>
        </p:grpSpPr>
        <p:sp>
          <p:nvSpPr>
            <p:cNvPr id="7" name="Rectangle 6"/>
            <p:cNvSpPr/>
            <p:nvPr/>
          </p:nvSpPr>
          <p:spPr>
            <a:xfrm>
              <a:off x="457201" y="5432447"/>
              <a:ext cx="4186808" cy="7745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683568" y="5513914"/>
              <a:ext cx="4875977" cy="603707"/>
              <a:chOff x="2820989" y="4310113"/>
              <a:chExt cx="3923847" cy="60370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820989" y="4334658"/>
                <a:ext cx="151410" cy="169223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20989" y="4629155"/>
                <a:ext cx="151410" cy="16922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051004" y="4310113"/>
                <a:ext cx="3640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600" dirty="0"/>
                  <a:t>EXAMIN 2018: </a:t>
                </a:r>
                <a:r>
                  <a:rPr lang="de-CH" sz="1600" dirty="0" err="1"/>
                  <a:t>array</a:t>
                </a:r>
                <a:r>
                  <a:rPr lang="de-CH" sz="1600" dirty="0"/>
                  <a:t> </a:t>
                </a:r>
                <a:r>
                  <a:rPr lang="de-CH" sz="1600" dirty="0" err="1"/>
                  <a:t>noise</a:t>
                </a:r>
                <a:r>
                  <a:rPr lang="de-CH" sz="1600" dirty="0"/>
                  <a:t> </a:t>
                </a:r>
                <a:r>
                  <a:rPr lang="de-CH" sz="1600" dirty="0" err="1"/>
                  <a:t>measurements</a:t>
                </a:r>
                <a:endParaRPr lang="fr-FR" sz="1600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022150" y="4575266"/>
                <a:ext cx="3722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600" dirty="0"/>
                  <a:t>EXAMIN 2018 : H/V + </a:t>
                </a:r>
                <a:r>
                  <a:rPr lang="de-CH" sz="1600" dirty="0" err="1"/>
                  <a:t>noise</a:t>
                </a:r>
                <a:r>
                  <a:rPr lang="de-CH" sz="1600" dirty="0"/>
                  <a:t> </a:t>
                </a:r>
                <a:r>
                  <a:rPr lang="de-CH" sz="1600" dirty="0" err="1"/>
                  <a:t>interferometry</a:t>
                </a:r>
                <a:endParaRPr lang="fr-FR" sz="1600" dirty="0"/>
              </a:p>
            </p:txBody>
          </p:sp>
        </p:grp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EXAMIN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7273"/>
            <a:ext cx="1428750" cy="77152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projet 2018, I. Zentner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58EF-A506-40AE-A0C8-594ADC487B22}" type="slidenum">
              <a:rPr lang="fr-FR" smtClean="0"/>
              <a:t>9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27735" y="1772816"/>
            <a:ext cx="31683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algn="just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Measurements type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2445" indent="-285750" algn="just">
              <a:spcAft>
                <a:spcPts val="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Seismic profiles (S-waves seismic tomography)</a:t>
            </a:r>
          </a:p>
          <a:p>
            <a:pPr marL="512445" indent="-285750" algn="just">
              <a:spcAft>
                <a:spcPts val="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 measurements (4 days / site)</a:t>
            </a:r>
          </a:p>
          <a:p>
            <a:pPr marL="512445" indent="-285750" algn="just">
              <a:spcAft>
                <a:spcPts val="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H/V measurements in the valley (2 days measurements) for contributing to </a:t>
            </a:r>
          </a:p>
          <a:p>
            <a:pPr marL="22669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3D basin model building</a:t>
            </a:r>
          </a:p>
        </p:txBody>
      </p:sp>
    </p:spTree>
    <p:extLst>
      <p:ext uri="{BB962C8B-B14F-4D97-AF65-F5344CB8AC3E}">
        <p14:creationId xmlns:p14="http://schemas.microsoft.com/office/powerpoint/2010/main" val="18350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fec8622-0eb8-40fc-b3eb-de698a514ef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838</Words>
  <Application>Microsoft Office PowerPoint</Application>
  <PresentationFormat>Affichage à l'écran (4:3)</PresentationFormat>
  <Paragraphs>181</Paragraphs>
  <Slides>16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Times</vt:lpstr>
      <vt:lpstr>Times New Roman</vt:lpstr>
      <vt:lpstr>Thème Office</vt:lpstr>
      <vt:lpstr>Équation</vt:lpstr>
      <vt:lpstr>Presentation of ANR EXAMIN</vt:lpstr>
      <vt:lpstr>EXAMIN</vt:lpstr>
      <vt:lpstr>EXAMIN</vt:lpstr>
      <vt:lpstr>Présentation PowerPoint</vt:lpstr>
      <vt:lpstr>EXAMIN</vt:lpstr>
      <vt:lpstr>EXAMIN</vt:lpstr>
      <vt:lpstr>EXAMIN</vt:lpstr>
      <vt:lpstr>EXAMIN</vt:lpstr>
      <vt:lpstr>EXAMIN</vt:lpstr>
      <vt:lpstr>EXAMIN</vt:lpstr>
      <vt:lpstr>EXAMIN</vt:lpstr>
      <vt:lpstr>EXAMIN</vt:lpstr>
      <vt:lpstr>EXAMIN</vt:lpstr>
      <vt:lpstr>EXAMIN</vt:lpstr>
      <vt:lpstr>EXAMIN</vt:lpstr>
      <vt:lpstr>EXAMIN</vt:lpstr>
    </vt:vector>
  </TitlesOfParts>
  <Company>BRGM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Gehl Pierre</dc:creator>
  <cp:lastModifiedBy>ZENTNER Irmela</cp:lastModifiedBy>
  <cp:revision>105</cp:revision>
  <dcterms:created xsi:type="dcterms:W3CDTF">2017-03-14T10:26:38Z</dcterms:created>
  <dcterms:modified xsi:type="dcterms:W3CDTF">2018-09-25T09:25:33Z</dcterms:modified>
</cp:coreProperties>
</file>